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3" r:id="rId3"/>
    <p:sldId id="296" r:id="rId4"/>
    <p:sldId id="297" r:id="rId5"/>
    <p:sldId id="292" r:id="rId6"/>
    <p:sldId id="264" r:id="rId7"/>
    <p:sldId id="261" r:id="rId8"/>
    <p:sldId id="305" r:id="rId9"/>
    <p:sldId id="301" r:id="rId10"/>
    <p:sldId id="302" r:id="rId11"/>
    <p:sldId id="303" r:id="rId12"/>
    <p:sldId id="304" r:id="rId13"/>
    <p:sldId id="262"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FCC015-E634-485F-A2BF-147F674452EF}" v="5" dt="2023-01-10T17:09:20.8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2" d="100"/>
          <a:sy n="62" d="100"/>
        </p:scale>
        <p:origin x="78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s, Jane B." userId="14474193-a454-4c55-9beb-c04b59f16365" providerId="ADAL" clId="{DDFCC015-E634-485F-A2BF-147F674452EF}"/>
    <pc:docChg chg="custSel modSld">
      <pc:chgData name="Davis, Jane B." userId="14474193-a454-4c55-9beb-c04b59f16365" providerId="ADAL" clId="{DDFCC015-E634-485F-A2BF-147F674452EF}" dt="2023-01-25T03:23:43.734" v="133" actId="1076"/>
      <pc:docMkLst>
        <pc:docMk/>
      </pc:docMkLst>
      <pc:sldChg chg="modSp mod">
        <pc:chgData name="Davis, Jane B." userId="14474193-a454-4c55-9beb-c04b59f16365" providerId="ADAL" clId="{DDFCC015-E634-485F-A2BF-147F674452EF}" dt="2023-01-09T17:39:39.613" v="55" actId="20577"/>
        <pc:sldMkLst>
          <pc:docMk/>
          <pc:sldMk cId="763355482" sldId="256"/>
        </pc:sldMkLst>
        <pc:spChg chg="mod">
          <ac:chgData name="Davis, Jane B." userId="14474193-a454-4c55-9beb-c04b59f16365" providerId="ADAL" clId="{DDFCC015-E634-485F-A2BF-147F674452EF}" dt="2023-01-09T17:39:39.613" v="55" actId="20577"/>
          <ac:spMkLst>
            <pc:docMk/>
            <pc:sldMk cId="763355482" sldId="256"/>
            <ac:spMk id="3" creationId="{00000000-0000-0000-0000-000000000000}"/>
          </ac:spMkLst>
        </pc:spChg>
      </pc:sldChg>
      <pc:sldChg chg="addSp delSp modSp mod">
        <pc:chgData name="Davis, Jane B." userId="14474193-a454-4c55-9beb-c04b59f16365" providerId="ADAL" clId="{DDFCC015-E634-485F-A2BF-147F674452EF}" dt="2023-01-25T03:23:43.734" v="133" actId="1076"/>
        <pc:sldMkLst>
          <pc:docMk/>
          <pc:sldMk cId="4061543435" sldId="292"/>
        </pc:sldMkLst>
        <pc:spChg chg="mod">
          <ac:chgData name="Davis, Jane B." userId="14474193-a454-4c55-9beb-c04b59f16365" providerId="ADAL" clId="{DDFCC015-E634-485F-A2BF-147F674452EF}" dt="2023-01-10T17:10:02.009" v="131" actId="20577"/>
          <ac:spMkLst>
            <pc:docMk/>
            <pc:sldMk cId="4061543435" sldId="292"/>
            <ac:spMk id="2" creationId="{00000000-0000-0000-0000-000000000000}"/>
          </ac:spMkLst>
        </pc:spChg>
        <pc:spChg chg="mod">
          <ac:chgData name="Davis, Jane B." userId="14474193-a454-4c55-9beb-c04b59f16365" providerId="ADAL" clId="{DDFCC015-E634-485F-A2BF-147F674452EF}" dt="2023-01-25T03:23:43.734" v="133" actId="1076"/>
          <ac:spMkLst>
            <pc:docMk/>
            <pc:sldMk cId="4061543435" sldId="292"/>
            <ac:spMk id="4" creationId="{11E6A691-4736-FB21-562A-39CDE52249CA}"/>
          </ac:spMkLst>
        </pc:spChg>
        <pc:picChg chg="add del mod">
          <ac:chgData name="Davis, Jane B." userId="14474193-a454-4c55-9beb-c04b59f16365" providerId="ADAL" clId="{DDFCC015-E634-485F-A2BF-147F674452EF}" dt="2023-01-10T17:09:12.347" v="115" actId="478"/>
          <ac:picMkLst>
            <pc:docMk/>
            <pc:sldMk cId="4061543435" sldId="292"/>
            <ac:picMk id="6" creationId="{CD47FB9E-E019-95DE-E18D-1BB541F48C50}"/>
          </ac:picMkLst>
        </pc:picChg>
        <pc:picChg chg="add mod">
          <ac:chgData name="Davis, Jane B." userId="14474193-a454-4c55-9beb-c04b59f16365" providerId="ADAL" clId="{DDFCC015-E634-485F-A2BF-147F674452EF}" dt="2023-01-10T17:10:07.146" v="132" actId="1076"/>
          <ac:picMkLst>
            <pc:docMk/>
            <pc:sldMk cId="4061543435" sldId="292"/>
            <ac:picMk id="8" creationId="{ABF11822-1764-6F97-2BAD-FCE71AE0F02A}"/>
          </ac:picMkLst>
        </pc:picChg>
      </pc:sldChg>
      <pc:sldChg chg="addSp delSp modSp mod">
        <pc:chgData name="Davis, Jane B." userId="14474193-a454-4c55-9beb-c04b59f16365" providerId="ADAL" clId="{DDFCC015-E634-485F-A2BF-147F674452EF}" dt="2023-01-10T17:02:56.066" v="108" actId="20577"/>
        <pc:sldMkLst>
          <pc:docMk/>
          <pc:sldMk cId="4063213958" sldId="297"/>
        </pc:sldMkLst>
        <pc:spChg chg="add mod">
          <ac:chgData name="Davis, Jane B." userId="14474193-a454-4c55-9beb-c04b59f16365" providerId="ADAL" clId="{DDFCC015-E634-485F-A2BF-147F674452EF}" dt="2023-01-10T17:00:14.948" v="93" actId="20577"/>
          <ac:spMkLst>
            <pc:docMk/>
            <pc:sldMk cId="4063213958" sldId="297"/>
            <ac:spMk id="3" creationId="{E53A6363-BBB4-506D-3BCB-3E874212DF44}"/>
          </ac:spMkLst>
        </pc:spChg>
        <pc:spChg chg="add del mod">
          <ac:chgData name="Davis, Jane B." userId="14474193-a454-4c55-9beb-c04b59f16365" providerId="ADAL" clId="{DDFCC015-E634-485F-A2BF-147F674452EF}" dt="2023-01-10T17:02:49.489" v="106"/>
          <ac:spMkLst>
            <pc:docMk/>
            <pc:sldMk cId="4063213958" sldId="297"/>
            <ac:spMk id="4" creationId="{060EAD2E-E672-A58B-63B4-88E09CD05EC6}"/>
          </ac:spMkLst>
        </pc:spChg>
        <pc:spChg chg="mod">
          <ac:chgData name="Davis, Jane B." userId="14474193-a454-4c55-9beb-c04b59f16365" providerId="ADAL" clId="{DDFCC015-E634-485F-A2BF-147F674452EF}" dt="2023-01-10T17:02:56.066" v="108" actId="20577"/>
          <ac:spMkLst>
            <pc:docMk/>
            <pc:sldMk cId="4063213958" sldId="297"/>
            <ac:spMk id="9" creationId="{BF9247CC-95C7-4C9A-96D7-2D4951DE3627}"/>
          </ac:spMkLst>
        </pc:spChg>
        <pc:picChg chg="add mod">
          <ac:chgData name="Davis, Jane B." userId="14474193-a454-4c55-9beb-c04b59f16365" providerId="ADAL" clId="{DDFCC015-E634-485F-A2BF-147F674452EF}" dt="2023-01-10T17:02:42.234" v="104" actId="1076"/>
          <ac:picMkLst>
            <pc:docMk/>
            <pc:sldMk cId="4063213958" sldId="297"/>
            <ac:picMk id="6" creationId="{0DE547E9-3BA6-7734-CE50-2AD8B5003D5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1/24/2023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1/24/2023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1/24/2023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1/24/2023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1/24/2023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1/24/2023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Wolfpack </a:t>
            </a:r>
            <a:br>
              <a:rPr lang="en-US" dirty="0"/>
            </a:br>
            <a:r>
              <a:rPr lang="en-US" dirty="0"/>
              <a:t>College</a:t>
            </a:r>
            <a:br>
              <a:rPr lang="en-US" dirty="0"/>
            </a:br>
            <a:r>
              <a:rPr lang="en-US" dirty="0"/>
              <a:t>Bound</a:t>
            </a:r>
            <a:endParaRPr lang="en-US" sz="6000" dirty="0"/>
          </a:p>
        </p:txBody>
      </p:sp>
      <p:sp>
        <p:nvSpPr>
          <p:cNvPr id="3" name="Subtitle 2"/>
          <p:cNvSpPr>
            <a:spLocks noGrp="1"/>
          </p:cNvSpPr>
          <p:nvPr>
            <p:ph type="subTitle" idx="1"/>
          </p:nvPr>
        </p:nvSpPr>
        <p:spPr/>
        <p:txBody>
          <a:bodyPr/>
          <a:lstStyle/>
          <a:p>
            <a:r>
              <a:rPr lang="en-US" sz="2400" dirty="0"/>
              <a:t>Intro to college planning for juniors</a:t>
            </a:r>
          </a:p>
          <a:p>
            <a:pPr algn="r"/>
            <a:r>
              <a:rPr lang="en-US" sz="2400" dirty="0"/>
              <a:t>January 2023</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6715" y="1017541"/>
            <a:ext cx="3681110" cy="4011659"/>
          </a:xfrm>
          <a:prstGeom prst="rect">
            <a:avLst/>
          </a:prstGeom>
        </p:spPr>
      </p:pic>
    </p:spTree>
    <p:extLst>
      <p:ext uri="{BB962C8B-B14F-4D97-AF65-F5344CB8AC3E}">
        <p14:creationId xmlns:p14="http://schemas.microsoft.com/office/powerpoint/2010/main" val="763355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a:t>
            </a:r>
            <a:br>
              <a:rPr lang="en-US" dirty="0"/>
            </a:br>
            <a:r>
              <a:rPr lang="en-US" dirty="0"/>
              <a:t>Draft </a:t>
            </a:r>
            <a:br>
              <a:rPr lang="en-US" dirty="0"/>
            </a:br>
            <a:r>
              <a:rPr lang="en-US" dirty="0"/>
              <a:t>resume &amp; </a:t>
            </a:r>
            <a:br>
              <a:rPr lang="en-US" dirty="0"/>
            </a:br>
            <a:r>
              <a:rPr lang="en-US" dirty="0"/>
              <a:t>brainstorm essay </a:t>
            </a:r>
            <a:br>
              <a:rPr lang="en-US" dirty="0"/>
            </a:br>
            <a:r>
              <a:rPr lang="en-US" dirty="0"/>
              <a:t>(Feb – April)</a:t>
            </a:r>
          </a:p>
        </p:txBody>
      </p:sp>
      <p:sp>
        <p:nvSpPr>
          <p:cNvPr id="3" name="Content Placeholder 2"/>
          <p:cNvSpPr>
            <a:spLocks noGrp="1"/>
          </p:cNvSpPr>
          <p:nvPr>
            <p:ph idx="1"/>
          </p:nvPr>
        </p:nvSpPr>
        <p:spPr>
          <a:xfrm>
            <a:off x="3869268" y="1026033"/>
            <a:ext cx="7655982" cy="5120640"/>
          </a:xfrm>
        </p:spPr>
        <p:txBody>
          <a:bodyPr>
            <a:normAutofit/>
          </a:bodyPr>
          <a:lstStyle/>
          <a:p>
            <a:pPr marL="0" indent="0">
              <a:buNone/>
            </a:pPr>
            <a:r>
              <a:rPr lang="en-US" sz="2200" b="1" dirty="0"/>
              <a:t>Resume – February &amp; March</a:t>
            </a:r>
          </a:p>
          <a:p>
            <a:r>
              <a:rPr lang="en-US" sz="2200" b="1" dirty="0"/>
              <a:t>List academics, honors/awards, community service, work, leadership, skills</a:t>
            </a:r>
          </a:p>
          <a:p>
            <a:r>
              <a:rPr lang="en-US" sz="2000" b="1" dirty="0"/>
              <a:t>Seek leadership positions for senior year</a:t>
            </a:r>
          </a:p>
          <a:p>
            <a:r>
              <a:rPr lang="en-US" b="1" dirty="0"/>
              <a:t>Explore summer programs, experiences, internships</a:t>
            </a:r>
          </a:p>
          <a:p>
            <a:r>
              <a:rPr lang="en-US" b="1" dirty="0"/>
              <a:t>Instructional worksheet in College Resource Room or use </a:t>
            </a:r>
            <a:r>
              <a:rPr lang="en-US" b="1" dirty="0" err="1"/>
              <a:t>Scoir</a:t>
            </a:r>
            <a:endParaRPr lang="en-US" b="1" dirty="0"/>
          </a:p>
          <a:p>
            <a:endParaRPr lang="en-US" sz="2000" b="1" dirty="0"/>
          </a:p>
          <a:p>
            <a:pPr marL="0" indent="0">
              <a:buNone/>
            </a:pPr>
            <a:r>
              <a:rPr lang="en-US" b="1" dirty="0"/>
              <a:t>Essay – Draft in March &amp; April</a:t>
            </a:r>
          </a:p>
          <a:p>
            <a:r>
              <a:rPr lang="en-US" b="1" dirty="0"/>
              <a:t>Your voice, your narrative, insightful, self-reflective</a:t>
            </a:r>
          </a:p>
          <a:p>
            <a:r>
              <a:rPr lang="en-US" b="1" dirty="0"/>
              <a:t>Think outside the box!</a:t>
            </a:r>
          </a:p>
          <a:p>
            <a:r>
              <a:rPr lang="en-US" b="1" dirty="0"/>
              <a:t>Review 2021-2022 common app essay &amp; supplemental prompts</a:t>
            </a:r>
          </a:p>
          <a:p>
            <a:r>
              <a:rPr lang="en-US" b="1" dirty="0"/>
              <a:t>Brainstorming exercises in College Resource Room</a:t>
            </a:r>
            <a:endParaRPr lang="en-US" sz="2000" b="1" dirty="0"/>
          </a:p>
          <a:p>
            <a:pPr marL="0" indent="0">
              <a:buNone/>
            </a:pPr>
            <a:endParaRPr lang="en-US" sz="1800" dirty="0"/>
          </a:p>
        </p:txBody>
      </p:sp>
    </p:spTree>
    <p:extLst>
      <p:ext uri="{BB962C8B-B14F-4D97-AF65-F5344CB8AC3E}">
        <p14:creationId xmlns:p14="http://schemas.microsoft.com/office/powerpoint/2010/main" val="844862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94" y="1361962"/>
            <a:ext cx="2947482" cy="4601183"/>
          </a:xfrm>
        </p:spPr>
        <p:txBody>
          <a:bodyPr>
            <a:normAutofit fontScale="90000"/>
          </a:bodyPr>
          <a:lstStyle/>
          <a:p>
            <a:r>
              <a:rPr lang="en-US" dirty="0"/>
              <a:t>Step 4:</a:t>
            </a:r>
            <a:br>
              <a:rPr lang="en-US" dirty="0"/>
            </a:br>
            <a:r>
              <a:rPr lang="en-US" dirty="0"/>
              <a:t>Create Common app account &amp; potential application </a:t>
            </a:r>
            <a:br>
              <a:rPr lang="en-US" dirty="0"/>
            </a:br>
            <a:r>
              <a:rPr lang="en-US" dirty="0"/>
              <a:t>list </a:t>
            </a:r>
            <a:br>
              <a:rPr lang="en-US" dirty="0"/>
            </a:br>
            <a:r>
              <a:rPr lang="en-US" dirty="0"/>
              <a:t>(April - Ongoing)</a:t>
            </a:r>
            <a:br>
              <a:rPr lang="en-US" dirty="0"/>
            </a:br>
            <a:endParaRPr lang="en-US" dirty="0"/>
          </a:p>
        </p:txBody>
      </p:sp>
      <p:sp>
        <p:nvSpPr>
          <p:cNvPr id="3" name="Content Placeholder 2"/>
          <p:cNvSpPr>
            <a:spLocks noGrp="1"/>
          </p:cNvSpPr>
          <p:nvPr>
            <p:ph idx="1"/>
          </p:nvPr>
        </p:nvSpPr>
        <p:spPr>
          <a:xfrm>
            <a:off x="3869268" y="1273683"/>
            <a:ext cx="7655982" cy="5120640"/>
          </a:xfrm>
        </p:spPr>
        <p:txBody>
          <a:bodyPr>
            <a:normAutofit/>
          </a:bodyPr>
          <a:lstStyle/>
          <a:p>
            <a:pPr marL="0" indent="0">
              <a:buNone/>
            </a:pPr>
            <a:r>
              <a:rPr lang="en-US" sz="2200" b="1" dirty="0"/>
              <a:t>Common app - April</a:t>
            </a:r>
          </a:p>
          <a:p>
            <a:r>
              <a:rPr lang="en-US" sz="2200" b="1" dirty="0"/>
              <a:t>Create account </a:t>
            </a:r>
          </a:p>
          <a:p>
            <a:r>
              <a:rPr lang="en-US" sz="2200" b="1" dirty="0"/>
              <a:t>Complete Common app tab</a:t>
            </a:r>
          </a:p>
          <a:p>
            <a:r>
              <a:rPr lang="en-US" sz="2200" b="1" dirty="0"/>
              <a:t>Think about Recommenders for letters of recommendations</a:t>
            </a:r>
            <a:endParaRPr lang="en-US" b="1" dirty="0"/>
          </a:p>
          <a:p>
            <a:endParaRPr lang="en-US" sz="2000" b="1" dirty="0"/>
          </a:p>
          <a:p>
            <a:pPr marL="0" indent="0">
              <a:buNone/>
            </a:pPr>
            <a:r>
              <a:rPr lang="en-US" b="1" dirty="0"/>
              <a:t>Determine colleges in your “planning to apply to” list - Ongoing</a:t>
            </a:r>
          </a:p>
          <a:p>
            <a:r>
              <a:rPr lang="en-US" sz="2000" b="1" dirty="0"/>
              <a:t>What </a:t>
            </a:r>
            <a:r>
              <a:rPr lang="en-US" b="1" dirty="0"/>
              <a:t>are you looking for in a college?</a:t>
            </a:r>
          </a:p>
          <a:p>
            <a:r>
              <a:rPr lang="en-US" sz="2000" b="1" dirty="0"/>
              <a:t>Use </a:t>
            </a:r>
            <a:r>
              <a:rPr lang="en-US" sz="2000" b="1" dirty="0" err="1"/>
              <a:t>Scoir</a:t>
            </a:r>
            <a:endParaRPr lang="en-US" sz="2000" b="1" dirty="0"/>
          </a:p>
          <a:p>
            <a:r>
              <a:rPr lang="en-US" b="1" dirty="0"/>
              <a:t>Discuss options with your parents</a:t>
            </a:r>
          </a:p>
          <a:p>
            <a:r>
              <a:rPr lang="en-US" b="1" dirty="0"/>
              <a:t>Meet with Ms. Davis in College Resource Room</a:t>
            </a:r>
          </a:p>
          <a:p>
            <a:endParaRPr lang="en-US" sz="1800" b="1" dirty="0"/>
          </a:p>
          <a:p>
            <a:endParaRPr lang="en-US" sz="2000" b="1" dirty="0"/>
          </a:p>
        </p:txBody>
      </p:sp>
    </p:spTree>
    <p:extLst>
      <p:ext uri="{BB962C8B-B14F-4D97-AF65-F5344CB8AC3E}">
        <p14:creationId xmlns:p14="http://schemas.microsoft.com/office/powerpoint/2010/main" val="4159106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94" y="1361962"/>
            <a:ext cx="2947482" cy="4601183"/>
          </a:xfrm>
        </p:spPr>
        <p:txBody>
          <a:bodyPr/>
          <a:lstStyle/>
          <a:p>
            <a:r>
              <a:rPr lang="en-US" dirty="0"/>
              <a:t>Step 5:</a:t>
            </a:r>
            <a:br>
              <a:rPr lang="en-US" dirty="0"/>
            </a:br>
            <a:r>
              <a:rPr lang="en-US" dirty="0"/>
              <a:t>Earn service hours </a:t>
            </a:r>
            <a:br>
              <a:rPr lang="en-US" dirty="0"/>
            </a:br>
            <a:r>
              <a:rPr lang="en-US" dirty="0"/>
              <a:t>(Anytime!)</a:t>
            </a:r>
            <a:br>
              <a:rPr lang="en-US" dirty="0"/>
            </a:br>
            <a:endParaRPr lang="en-US" dirty="0"/>
          </a:p>
        </p:txBody>
      </p:sp>
      <p:sp>
        <p:nvSpPr>
          <p:cNvPr id="7" name="Content Placeholder 2">
            <a:extLst>
              <a:ext uri="{FF2B5EF4-FFF2-40B4-BE49-F238E27FC236}">
                <a16:creationId xmlns:a16="http://schemas.microsoft.com/office/drawing/2014/main" id="{56791894-C07D-4633-8B2E-C7C31B09F39A}"/>
              </a:ext>
            </a:extLst>
          </p:cNvPr>
          <p:cNvSpPr>
            <a:spLocks noGrp="1"/>
          </p:cNvSpPr>
          <p:nvPr>
            <p:ph idx="1"/>
          </p:nvPr>
        </p:nvSpPr>
        <p:spPr>
          <a:xfrm>
            <a:off x="3914775" y="1247774"/>
            <a:ext cx="7655982" cy="590551"/>
          </a:xfrm>
        </p:spPr>
        <p:txBody>
          <a:bodyPr>
            <a:normAutofit/>
          </a:bodyPr>
          <a:lstStyle/>
          <a:p>
            <a:pPr marL="0" indent="0">
              <a:buNone/>
            </a:pPr>
            <a:r>
              <a:rPr lang="en-US" sz="2200" b="1" dirty="0"/>
              <a:t>Bright Futures Scholarship (Tuition for FL public schools)</a:t>
            </a:r>
          </a:p>
          <a:p>
            <a:endParaRPr lang="en-US" sz="1800" b="1" dirty="0"/>
          </a:p>
          <a:p>
            <a:endParaRPr lang="en-US" sz="2000" b="1" dirty="0"/>
          </a:p>
        </p:txBody>
      </p:sp>
      <p:graphicFrame>
        <p:nvGraphicFramePr>
          <p:cNvPr id="12" name="Table 11">
            <a:extLst>
              <a:ext uri="{FF2B5EF4-FFF2-40B4-BE49-F238E27FC236}">
                <a16:creationId xmlns:a16="http://schemas.microsoft.com/office/drawing/2014/main" id="{D429EC68-811C-4DC6-B4A9-895B039D0FB4}"/>
              </a:ext>
            </a:extLst>
          </p:cNvPr>
          <p:cNvGraphicFramePr>
            <a:graphicFrameLocks noGrp="1"/>
          </p:cNvGraphicFramePr>
          <p:nvPr>
            <p:extLst>
              <p:ext uri="{D42A27DB-BD31-4B8C-83A1-F6EECF244321}">
                <p14:modId xmlns:p14="http://schemas.microsoft.com/office/powerpoint/2010/main" val="635763405"/>
              </p:ext>
            </p:extLst>
          </p:nvPr>
        </p:nvGraphicFramePr>
        <p:xfrm>
          <a:off x="3569758" y="1640534"/>
          <a:ext cx="8000999" cy="4322611"/>
        </p:xfrm>
        <a:graphic>
          <a:graphicData uri="http://schemas.openxmlformats.org/drawingml/2006/table">
            <a:tbl>
              <a:tblPr/>
              <a:tblGrid>
                <a:gridCol w="1600200">
                  <a:extLst>
                    <a:ext uri="{9D8B030D-6E8A-4147-A177-3AD203B41FA5}">
                      <a16:colId xmlns:a16="http://schemas.microsoft.com/office/drawing/2014/main" val="2229926896"/>
                    </a:ext>
                  </a:extLst>
                </a:gridCol>
                <a:gridCol w="1600200">
                  <a:extLst>
                    <a:ext uri="{9D8B030D-6E8A-4147-A177-3AD203B41FA5}">
                      <a16:colId xmlns:a16="http://schemas.microsoft.com/office/drawing/2014/main" val="3719895195"/>
                    </a:ext>
                  </a:extLst>
                </a:gridCol>
                <a:gridCol w="1345362">
                  <a:extLst>
                    <a:ext uri="{9D8B030D-6E8A-4147-A177-3AD203B41FA5}">
                      <a16:colId xmlns:a16="http://schemas.microsoft.com/office/drawing/2014/main" val="874416685"/>
                    </a:ext>
                  </a:extLst>
                </a:gridCol>
                <a:gridCol w="2204005">
                  <a:extLst>
                    <a:ext uri="{9D8B030D-6E8A-4147-A177-3AD203B41FA5}">
                      <a16:colId xmlns:a16="http://schemas.microsoft.com/office/drawing/2014/main" val="1210273915"/>
                    </a:ext>
                  </a:extLst>
                </a:gridCol>
                <a:gridCol w="1251232">
                  <a:extLst>
                    <a:ext uri="{9D8B030D-6E8A-4147-A177-3AD203B41FA5}">
                      <a16:colId xmlns:a16="http://schemas.microsoft.com/office/drawing/2014/main" val="1620484645"/>
                    </a:ext>
                  </a:extLst>
                </a:gridCol>
              </a:tblGrid>
              <a:tr h="971242">
                <a:tc>
                  <a:txBody>
                    <a:bodyPr/>
                    <a:lstStyle/>
                    <a:p>
                      <a:r>
                        <a:rPr lang="en-US" sz="1400" b="1" dirty="0">
                          <a:solidFill>
                            <a:srgbClr val="FFFFFF"/>
                          </a:solidFill>
                          <a:effectLst/>
                          <a:latin typeface="Garamond" panose="02020404030301010803" pitchFamily="18" charset="0"/>
                        </a:rPr>
                        <a:t>Type </a:t>
                      </a:r>
                      <a:endParaRPr lang="en-US" sz="1400" dirty="0">
                        <a:effectLst/>
                        <a:latin typeface="Garamond" panose="02020404030301010803" pitchFamily="18" charset="0"/>
                      </a:endParaRPr>
                    </a:p>
                  </a:txBody>
                  <a:tcPr anchor="ctr">
                    <a:lnL w="18288" cap="flat" cmpd="sng" algn="ctr">
                      <a:solidFill>
                        <a:srgbClr val="000000"/>
                      </a:solidFill>
                      <a:prstDash val="solid"/>
                      <a:round/>
                      <a:headEnd type="none" w="med" len="med"/>
                      <a:tailEnd type="none" w="med" len="med"/>
                    </a:lnL>
                    <a:lnR w="19812" cap="flat" cmpd="sng" algn="ctr">
                      <a:solidFill>
                        <a:srgbClr val="000000"/>
                      </a:solidFill>
                      <a:prstDash val="solid"/>
                      <a:round/>
                      <a:headEnd type="none" w="med" len="med"/>
                      <a:tailEnd type="none" w="med" len="med"/>
                    </a:lnR>
                    <a:lnT w="19812" cap="flat" cmpd="sng" algn="ctr">
                      <a:solidFill>
                        <a:srgbClr val="02050A"/>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355E8E"/>
                    </a:solidFill>
                  </a:tcPr>
                </a:tc>
                <a:tc>
                  <a:txBody>
                    <a:bodyPr/>
                    <a:lstStyle/>
                    <a:p>
                      <a:r>
                        <a:rPr lang="en-US" sz="1400" b="1" dirty="0">
                          <a:solidFill>
                            <a:srgbClr val="FFFFFF"/>
                          </a:solidFill>
                          <a:effectLst/>
                          <a:latin typeface="Garamond" panose="02020404030301010803" pitchFamily="18" charset="0"/>
                        </a:rPr>
                        <a:t>16 High School Course Credits 1 </a:t>
                      </a:r>
                      <a:endParaRPr lang="en-US" sz="1400" dirty="0">
                        <a:effectLst/>
                        <a:latin typeface="Garamond" panose="02020404030301010803" pitchFamily="18" charset="0"/>
                      </a:endParaRPr>
                    </a:p>
                  </a:txBody>
                  <a:tcPr anchor="ctr">
                    <a:lnL w="19812" cap="flat" cmpd="sng" algn="ctr">
                      <a:solidFill>
                        <a:srgbClr val="000000"/>
                      </a:solidFill>
                      <a:prstDash val="solid"/>
                      <a:round/>
                      <a:headEnd type="none" w="med" len="med"/>
                      <a:tailEnd type="none" w="med" len="med"/>
                    </a:lnL>
                    <a:lnR w="19812" cap="flat" cmpd="sng" algn="ctr">
                      <a:solidFill>
                        <a:srgbClr val="000000"/>
                      </a:solidFill>
                      <a:prstDash val="solid"/>
                      <a:round/>
                      <a:headEnd type="none" w="med" len="med"/>
                      <a:tailEnd type="none" w="med" len="med"/>
                    </a:lnR>
                    <a:lnT w="19812" cap="flat" cmpd="sng" algn="ctr">
                      <a:solidFill>
                        <a:srgbClr val="02050A"/>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355E8E"/>
                    </a:solidFill>
                  </a:tcPr>
                </a:tc>
                <a:tc>
                  <a:txBody>
                    <a:bodyPr/>
                    <a:lstStyle/>
                    <a:p>
                      <a:r>
                        <a:rPr lang="en-US" sz="1400" b="1" dirty="0">
                          <a:solidFill>
                            <a:srgbClr val="FFFFFF"/>
                          </a:solidFill>
                          <a:effectLst/>
                          <a:latin typeface="Garamond" panose="02020404030301010803" pitchFamily="18" charset="0"/>
                        </a:rPr>
                        <a:t>High School Weighted Bright Futures GPA </a:t>
                      </a:r>
                      <a:endParaRPr lang="en-US" sz="1400" dirty="0">
                        <a:effectLst/>
                        <a:latin typeface="Garamond" panose="02020404030301010803" pitchFamily="18" charset="0"/>
                      </a:endParaRPr>
                    </a:p>
                  </a:txBody>
                  <a:tcPr anchor="ctr">
                    <a:lnL w="19812" cap="flat" cmpd="sng" algn="ctr">
                      <a:solidFill>
                        <a:srgbClr val="000000"/>
                      </a:solidFill>
                      <a:prstDash val="solid"/>
                      <a:round/>
                      <a:headEnd type="none" w="med" len="med"/>
                      <a:tailEnd type="none" w="med" len="med"/>
                    </a:lnL>
                    <a:lnR w="19812" cap="flat" cmpd="sng" algn="ctr">
                      <a:solidFill>
                        <a:srgbClr val="000000"/>
                      </a:solidFill>
                      <a:prstDash val="solid"/>
                      <a:round/>
                      <a:headEnd type="none" w="med" len="med"/>
                      <a:tailEnd type="none" w="med" len="med"/>
                    </a:lnR>
                    <a:lnT w="19812" cap="flat" cmpd="sng" algn="ctr">
                      <a:solidFill>
                        <a:srgbClr val="02050A"/>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355E8E"/>
                    </a:solidFill>
                  </a:tcPr>
                </a:tc>
                <a:tc>
                  <a:txBody>
                    <a:bodyPr/>
                    <a:lstStyle/>
                    <a:p>
                      <a:r>
                        <a:rPr lang="en-US" sz="1400" b="1" dirty="0">
                          <a:solidFill>
                            <a:srgbClr val="FFFFFF"/>
                          </a:solidFill>
                          <a:effectLst/>
                          <a:latin typeface="Garamond" panose="02020404030301010803" pitchFamily="18" charset="0"/>
                        </a:rPr>
                        <a:t>College Entrance Exams by High School Graduation Year </a:t>
                      </a:r>
                      <a:r>
                        <a:rPr lang="en-US" sz="1400" dirty="0">
                          <a:solidFill>
                            <a:srgbClr val="FFFFFF"/>
                          </a:solidFill>
                          <a:effectLst/>
                          <a:latin typeface="Garamond" panose="02020404030301010803" pitchFamily="18" charset="0"/>
                        </a:rPr>
                        <a:t>(ACT®/SAT®) </a:t>
                      </a:r>
                      <a:endParaRPr lang="en-US" sz="1400" dirty="0">
                        <a:effectLst/>
                        <a:latin typeface="Garamond" panose="02020404030301010803" pitchFamily="18" charset="0"/>
                      </a:endParaRPr>
                    </a:p>
                  </a:txBody>
                  <a:tcPr anchor="ctr">
                    <a:lnL w="19812" cap="flat" cmpd="sng" algn="ctr">
                      <a:solidFill>
                        <a:srgbClr val="000000"/>
                      </a:solidFill>
                      <a:prstDash val="solid"/>
                      <a:round/>
                      <a:headEnd type="none" w="med" len="med"/>
                      <a:tailEnd type="none" w="med" len="med"/>
                    </a:lnL>
                    <a:lnR w="19812" cap="flat" cmpd="sng" algn="ctr">
                      <a:solidFill>
                        <a:srgbClr val="000000"/>
                      </a:solidFill>
                      <a:prstDash val="solid"/>
                      <a:round/>
                      <a:headEnd type="none" w="med" len="med"/>
                      <a:tailEnd type="none" w="med" len="med"/>
                    </a:lnR>
                    <a:lnT w="19812" cap="flat" cmpd="sng" algn="ctr">
                      <a:solidFill>
                        <a:srgbClr val="02050A"/>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355E8E"/>
                    </a:solidFill>
                  </a:tcPr>
                </a:tc>
                <a:tc>
                  <a:txBody>
                    <a:bodyPr/>
                    <a:lstStyle/>
                    <a:p>
                      <a:r>
                        <a:rPr lang="en-US" sz="1400" b="1" dirty="0">
                          <a:solidFill>
                            <a:srgbClr val="FFFFFF"/>
                          </a:solidFill>
                          <a:effectLst/>
                          <a:latin typeface="Garamond" panose="02020404030301010803" pitchFamily="18" charset="0"/>
                        </a:rPr>
                        <a:t>Service Hours </a:t>
                      </a:r>
                      <a:endParaRPr lang="en-US" sz="1400" dirty="0">
                        <a:effectLst/>
                        <a:latin typeface="Garamond" panose="02020404030301010803" pitchFamily="18" charset="0"/>
                      </a:endParaRPr>
                    </a:p>
                  </a:txBody>
                  <a:tcPr anchor="ctr">
                    <a:lnL w="19812" cap="flat" cmpd="sng" algn="ctr">
                      <a:solidFill>
                        <a:srgbClr val="000000"/>
                      </a:solidFill>
                      <a:prstDash val="solid"/>
                      <a:round/>
                      <a:headEnd type="none" w="med" len="med"/>
                      <a:tailEnd type="none" w="med" len="med"/>
                    </a:lnL>
                    <a:lnR w="18288" cap="flat" cmpd="sng" algn="ctr">
                      <a:solidFill>
                        <a:srgbClr val="000000"/>
                      </a:solidFill>
                      <a:prstDash val="solid"/>
                      <a:round/>
                      <a:headEnd type="none" w="med" len="med"/>
                      <a:tailEnd type="none" w="med" len="med"/>
                    </a:lnR>
                    <a:lnT w="19812" cap="flat" cmpd="sng" algn="ctr">
                      <a:solidFill>
                        <a:srgbClr val="02050A"/>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355E8E"/>
                    </a:solidFill>
                  </a:tcPr>
                </a:tc>
                <a:extLst>
                  <a:ext uri="{0D108BD9-81ED-4DB2-BD59-A6C34878D82A}">
                    <a16:rowId xmlns:a16="http://schemas.microsoft.com/office/drawing/2014/main" val="404741154"/>
                  </a:ext>
                </a:extLst>
              </a:tr>
              <a:tr h="870996">
                <a:tc>
                  <a:txBody>
                    <a:bodyPr/>
                    <a:lstStyle/>
                    <a:p>
                      <a:r>
                        <a:rPr lang="en-US" sz="1400" b="1" dirty="0">
                          <a:effectLst/>
                          <a:latin typeface="Garamond" panose="02020404030301010803" pitchFamily="18" charset="0"/>
                        </a:rPr>
                        <a:t>FAS </a:t>
                      </a:r>
                      <a:endParaRPr lang="en-US" sz="1400" dirty="0">
                        <a:effectLst/>
                        <a:latin typeface="Garamond" panose="02020404030301010803" pitchFamily="18" charset="0"/>
                      </a:endParaRPr>
                    </a:p>
                  </a:txBody>
                  <a:tcPr anchor="ctr">
                    <a:lnL w="18288" cap="flat" cmpd="sng" algn="ctr">
                      <a:solidFill>
                        <a:srgbClr val="000000"/>
                      </a:solidFill>
                      <a:prstDash val="solid"/>
                      <a:round/>
                      <a:headEnd type="none" w="med" len="med"/>
                      <a:tailEnd type="none" w="med" len="med"/>
                    </a:lnL>
                    <a:lnR w="19812"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D8E2EF"/>
                    </a:solidFill>
                  </a:tcPr>
                </a:tc>
                <a:tc rowSpan="2">
                  <a:txBody>
                    <a:bodyPr/>
                    <a:lstStyle/>
                    <a:p>
                      <a:r>
                        <a:rPr lang="en-US" sz="1400" dirty="0">
                          <a:effectLst/>
                          <a:latin typeface="Garamond" panose="02020404030301010803" pitchFamily="18" charset="0"/>
                        </a:rPr>
                        <a:t>4 - English </a:t>
                      </a:r>
                    </a:p>
                    <a:p>
                      <a:r>
                        <a:rPr lang="en-US" sz="1400" i="1" dirty="0">
                          <a:effectLst/>
                          <a:latin typeface="Garamond" panose="02020404030301010803" pitchFamily="18" charset="0"/>
                        </a:rPr>
                        <a:t>(three must include substantial writing) </a:t>
                      </a:r>
                      <a:endParaRPr lang="en-US" sz="1400" dirty="0">
                        <a:effectLst/>
                        <a:latin typeface="Garamond" panose="02020404030301010803" pitchFamily="18" charset="0"/>
                      </a:endParaRPr>
                    </a:p>
                    <a:p>
                      <a:r>
                        <a:rPr lang="en-US" sz="1400" dirty="0">
                          <a:effectLst/>
                          <a:latin typeface="Garamond" panose="02020404030301010803" pitchFamily="18" charset="0"/>
                        </a:rPr>
                        <a:t>4 - Mathematics </a:t>
                      </a:r>
                    </a:p>
                    <a:p>
                      <a:r>
                        <a:rPr lang="en-US" sz="1400" i="1" dirty="0">
                          <a:effectLst/>
                          <a:latin typeface="Garamond" panose="02020404030301010803" pitchFamily="18" charset="0"/>
                        </a:rPr>
                        <a:t>(at or above the Algebra I level) </a:t>
                      </a:r>
                      <a:endParaRPr lang="en-US" sz="1400" dirty="0">
                        <a:effectLst/>
                        <a:latin typeface="Garamond" panose="02020404030301010803" pitchFamily="18" charset="0"/>
                      </a:endParaRPr>
                    </a:p>
                    <a:p>
                      <a:r>
                        <a:rPr lang="en-US" sz="1400" dirty="0">
                          <a:effectLst/>
                          <a:latin typeface="Garamond" panose="02020404030301010803" pitchFamily="18" charset="0"/>
                        </a:rPr>
                        <a:t>3 - Natural Science </a:t>
                      </a:r>
                    </a:p>
                    <a:p>
                      <a:r>
                        <a:rPr lang="en-US" sz="1400" i="1" dirty="0">
                          <a:effectLst/>
                          <a:latin typeface="Garamond" panose="02020404030301010803" pitchFamily="18" charset="0"/>
                        </a:rPr>
                        <a:t>(two must have substantial laboratory) </a:t>
                      </a:r>
                      <a:endParaRPr lang="en-US" sz="1400" dirty="0">
                        <a:effectLst/>
                        <a:latin typeface="Garamond" panose="02020404030301010803" pitchFamily="18" charset="0"/>
                      </a:endParaRPr>
                    </a:p>
                    <a:p>
                      <a:r>
                        <a:rPr lang="en-US" sz="1400" dirty="0">
                          <a:effectLst/>
                          <a:latin typeface="Garamond" panose="02020404030301010803" pitchFamily="18" charset="0"/>
                        </a:rPr>
                        <a:t>3 - Social Science </a:t>
                      </a:r>
                    </a:p>
                    <a:p>
                      <a:r>
                        <a:rPr lang="en-US" sz="1400" dirty="0">
                          <a:effectLst/>
                          <a:latin typeface="Garamond" panose="02020404030301010803" pitchFamily="18" charset="0"/>
                        </a:rPr>
                        <a:t>2 - World Language </a:t>
                      </a:r>
                    </a:p>
                    <a:p>
                      <a:r>
                        <a:rPr lang="en-US" sz="1400" i="1" dirty="0">
                          <a:effectLst/>
                          <a:latin typeface="Garamond" panose="02020404030301010803" pitchFamily="18" charset="0"/>
                        </a:rPr>
                        <a:t>(sequential, in same language) </a:t>
                      </a:r>
                      <a:endParaRPr lang="en-US" sz="1400" dirty="0">
                        <a:effectLst/>
                        <a:latin typeface="Garamond" panose="02020404030301010803" pitchFamily="18" charset="0"/>
                      </a:endParaRPr>
                    </a:p>
                  </a:txBody>
                  <a:tcPr anchor="ctr">
                    <a:lnL w="19812" cap="flat" cmpd="sng" algn="ctr">
                      <a:solidFill>
                        <a:srgbClr val="000000"/>
                      </a:solidFill>
                      <a:prstDash val="solid"/>
                      <a:round/>
                      <a:headEnd type="none" w="med" len="med"/>
                      <a:tailEnd type="none" w="med" len="med"/>
                    </a:lnL>
                    <a:lnR w="19812"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19812" cap="flat" cmpd="sng" algn="ctr">
                      <a:solidFill>
                        <a:srgbClr val="000000"/>
                      </a:solidFill>
                      <a:prstDash val="solid"/>
                      <a:round/>
                      <a:headEnd type="none" w="med" len="med"/>
                      <a:tailEnd type="none" w="med" len="med"/>
                    </a:lnB>
                  </a:tcPr>
                </a:tc>
                <a:tc>
                  <a:txBody>
                    <a:bodyPr/>
                    <a:lstStyle/>
                    <a:p>
                      <a:r>
                        <a:rPr lang="en-US" sz="1400" b="1" dirty="0">
                          <a:effectLst/>
                          <a:latin typeface="Garamond" panose="02020404030301010803" pitchFamily="18" charset="0"/>
                        </a:rPr>
                        <a:t>3.50 </a:t>
                      </a:r>
                    </a:p>
                  </a:txBody>
                  <a:tcPr anchor="ctr">
                    <a:lnL w="19812" cap="flat" cmpd="sng" algn="ctr">
                      <a:solidFill>
                        <a:srgbClr val="000000"/>
                      </a:solidFill>
                      <a:prstDash val="solid"/>
                      <a:round/>
                      <a:headEnd type="none" w="med" len="med"/>
                      <a:tailEnd type="none" w="med" len="med"/>
                    </a:lnL>
                    <a:lnR w="19812"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en-US" sz="1400" b="1" kern="1200" dirty="0">
                          <a:solidFill>
                            <a:schemeClr val="tx1"/>
                          </a:solidFill>
                          <a:effectLst/>
                          <a:latin typeface="+mn-lt"/>
                          <a:ea typeface="+mn-ea"/>
                          <a:cs typeface="+mn-cs"/>
                        </a:rPr>
                        <a:t>2021-22 Graduates: 29/1330</a:t>
                      </a:r>
                    </a:p>
                    <a:p>
                      <a:r>
                        <a:rPr lang="en-US" sz="1400" b="1" kern="1200" dirty="0">
                          <a:solidFill>
                            <a:schemeClr val="tx1"/>
                          </a:solidFill>
                          <a:effectLst/>
                          <a:latin typeface="+mn-lt"/>
                          <a:ea typeface="+mn-ea"/>
                          <a:cs typeface="+mn-cs"/>
                        </a:rPr>
                        <a:t> </a:t>
                      </a:r>
                      <a:endParaRPr lang="en-US" sz="1400" b="1" dirty="0"/>
                    </a:p>
                    <a:p>
                      <a:r>
                        <a:rPr lang="en-US" sz="1400" b="1" kern="1200" dirty="0">
                          <a:solidFill>
                            <a:schemeClr val="tx1"/>
                          </a:solidFill>
                          <a:effectLst/>
                          <a:latin typeface="+mn-lt"/>
                          <a:ea typeface="+mn-ea"/>
                          <a:cs typeface="+mn-cs"/>
                        </a:rPr>
                        <a:t>2022-23 Graduates: </a:t>
                      </a:r>
                    </a:p>
                    <a:p>
                      <a:r>
                        <a:rPr lang="en-US" sz="1400" b="1" kern="1200" dirty="0">
                          <a:solidFill>
                            <a:schemeClr val="tx1"/>
                          </a:solidFill>
                          <a:effectLst/>
                          <a:latin typeface="+mn-lt"/>
                          <a:ea typeface="+mn-ea"/>
                          <a:cs typeface="+mn-cs"/>
                        </a:rPr>
                        <a:t>29/1330 </a:t>
                      </a:r>
                      <a:endParaRPr lang="en-US" sz="1400" b="1" dirty="0"/>
                    </a:p>
                  </a:txBody>
                  <a:tcPr anchor="ctr">
                    <a:lnL w="19812" cap="flat" cmpd="sng" algn="ctr">
                      <a:solidFill>
                        <a:srgbClr val="000000"/>
                      </a:solidFill>
                      <a:prstDash val="solid"/>
                      <a:round/>
                      <a:headEnd type="none" w="med" len="med"/>
                      <a:tailEnd type="none" w="med" len="med"/>
                    </a:lnL>
                    <a:lnR w="19812"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en-US" sz="1400" b="1" dirty="0">
                          <a:effectLst/>
                          <a:latin typeface="Garamond" panose="02020404030301010803" pitchFamily="18" charset="0"/>
                        </a:rPr>
                        <a:t>100 hours </a:t>
                      </a:r>
                    </a:p>
                  </a:txBody>
                  <a:tcPr anchor="ctr">
                    <a:lnL w="19812" cap="flat" cmpd="sng" algn="ctr">
                      <a:solidFill>
                        <a:srgbClr val="000000"/>
                      </a:solidFill>
                      <a:prstDash val="solid"/>
                      <a:round/>
                      <a:headEnd type="none" w="med" len="med"/>
                      <a:tailEnd type="none" w="med" len="med"/>
                    </a:lnL>
                    <a:lnR w="18288"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695729"/>
                  </a:ext>
                </a:extLst>
              </a:tr>
              <a:tr h="2193129">
                <a:tc>
                  <a:txBody>
                    <a:bodyPr/>
                    <a:lstStyle/>
                    <a:p>
                      <a:r>
                        <a:rPr lang="en-US" sz="1400" b="1" dirty="0">
                          <a:effectLst/>
                          <a:latin typeface="Garamond" panose="02020404030301010803" pitchFamily="18" charset="0"/>
                        </a:rPr>
                        <a:t>FMS </a:t>
                      </a:r>
                      <a:endParaRPr lang="en-US" sz="1400" dirty="0">
                        <a:effectLst/>
                        <a:latin typeface="Garamond" panose="02020404030301010803" pitchFamily="18" charset="0"/>
                      </a:endParaRPr>
                    </a:p>
                  </a:txBody>
                  <a:tcPr anchor="ctr">
                    <a:lnL w="18288" cap="flat" cmpd="sng" algn="ctr">
                      <a:solidFill>
                        <a:srgbClr val="000000"/>
                      </a:solidFill>
                      <a:prstDash val="solid"/>
                      <a:round/>
                      <a:headEnd type="none" w="med" len="med"/>
                      <a:tailEnd type="none" w="med" len="med"/>
                    </a:lnL>
                    <a:lnR w="19812"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19812" cap="flat" cmpd="sng" algn="ctr">
                      <a:solidFill>
                        <a:srgbClr val="000000"/>
                      </a:solidFill>
                      <a:prstDash val="solid"/>
                      <a:round/>
                      <a:headEnd type="none" w="med" len="med"/>
                      <a:tailEnd type="none" w="med" len="med"/>
                    </a:lnB>
                    <a:solidFill>
                      <a:srgbClr val="D8E2EF"/>
                    </a:solidFill>
                  </a:tcPr>
                </a:tc>
                <a:tc vMerge="1">
                  <a:txBody>
                    <a:bodyPr/>
                    <a:lstStyle/>
                    <a:p>
                      <a:endParaRPr lang="en-US"/>
                    </a:p>
                  </a:txBody>
                  <a:tcPr/>
                </a:tc>
                <a:tc>
                  <a:txBody>
                    <a:bodyPr/>
                    <a:lstStyle/>
                    <a:p>
                      <a:r>
                        <a:rPr lang="en-US" sz="1400" b="1" dirty="0">
                          <a:effectLst/>
                          <a:latin typeface="Garamond" panose="02020404030301010803" pitchFamily="18" charset="0"/>
                        </a:rPr>
                        <a:t>3.00 </a:t>
                      </a:r>
                    </a:p>
                  </a:txBody>
                  <a:tcPr anchor="ctr">
                    <a:lnL w="19812" cap="flat" cmpd="sng" algn="ctr">
                      <a:solidFill>
                        <a:srgbClr val="000000"/>
                      </a:solidFill>
                      <a:prstDash val="solid"/>
                      <a:round/>
                      <a:headEnd type="none" w="med" len="med"/>
                      <a:tailEnd type="none" w="med" len="med"/>
                    </a:lnL>
                    <a:lnR w="19812"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19812" cap="flat" cmpd="sng" algn="ctr">
                      <a:solidFill>
                        <a:srgbClr val="000000"/>
                      </a:solidFill>
                      <a:prstDash val="solid"/>
                      <a:round/>
                      <a:headEnd type="none" w="med" len="med"/>
                      <a:tailEnd type="none" w="med" len="med"/>
                    </a:lnB>
                  </a:tcPr>
                </a:tc>
                <a:tc>
                  <a:txBody>
                    <a:bodyPr/>
                    <a:lstStyle/>
                    <a:p>
                      <a:r>
                        <a:rPr lang="en-US" sz="1400" b="1" kern="1200" dirty="0">
                          <a:solidFill>
                            <a:schemeClr val="tx1"/>
                          </a:solidFill>
                          <a:effectLst/>
                          <a:latin typeface="+mn-lt"/>
                          <a:ea typeface="+mn-ea"/>
                          <a:cs typeface="+mn-cs"/>
                        </a:rPr>
                        <a:t>2021-22 Graduates: 25/1210</a:t>
                      </a:r>
                    </a:p>
                    <a:p>
                      <a:endParaRPr lang="en-US" sz="14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2022-23 Graduates: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effectLst/>
                          <a:latin typeface="+mn-lt"/>
                          <a:ea typeface="+mn-ea"/>
                          <a:cs typeface="+mn-cs"/>
                        </a:rPr>
                        <a:t>25/1210</a:t>
                      </a:r>
                      <a:endParaRPr lang="en-US" sz="1400" b="1" dirty="0"/>
                    </a:p>
                    <a:p>
                      <a:r>
                        <a:rPr lang="en-US" sz="1400" b="1" kern="1200" dirty="0">
                          <a:solidFill>
                            <a:schemeClr val="tx1"/>
                          </a:solidFill>
                          <a:effectLst/>
                          <a:latin typeface="+mn-lt"/>
                          <a:ea typeface="+mn-ea"/>
                          <a:cs typeface="+mn-cs"/>
                        </a:rPr>
                        <a:t> </a:t>
                      </a:r>
                      <a:endParaRPr lang="en-US" sz="1400" b="1" dirty="0"/>
                    </a:p>
                  </a:txBody>
                  <a:tcPr anchor="ctr">
                    <a:lnL w="19812" cap="flat" cmpd="sng" algn="ctr">
                      <a:solidFill>
                        <a:srgbClr val="000000"/>
                      </a:solidFill>
                      <a:prstDash val="solid"/>
                      <a:round/>
                      <a:headEnd type="none" w="med" len="med"/>
                      <a:tailEnd type="none" w="med" len="med"/>
                    </a:lnL>
                    <a:lnR w="19812"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19812" cap="flat" cmpd="sng" algn="ctr">
                      <a:solidFill>
                        <a:srgbClr val="000000"/>
                      </a:solidFill>
                      <a:prstDash val="solid"/>
                      <a:round/>
                      <a:headEnd type="none" w="med" len="med"/>
                      <a:tailEnd type="none" w="med" len="med"/>
                    </a:lnB>
                  </a:tcPr>
                </a:tc>
                <a:tc>
                  <a:txBody>
                    <a:bodyPr/>
                    <a:lstStyle/>
                    <a:p>
                      <a:r>
                        <a:rPr lang="en-US" sz="1400" b="1" dirty="0">
                          <a:effectLst/>
                          <a:latin typeface="Garamond" panose="02020404030301010803" pitchFamily="18" charset="0"/>
                        </a:rPr>
                        <a:t>75 hours </a:t>
                      </a:r>
                    </a:p>
                  </a:txBody>
                  <a:tcPr anchor="ctr">
                    <a:lnL w="19812" cap="flat" cmpd="sng" algn="ctr">
                      <a:solidFill>
                        <a:srgbClr val="000000"/>
                      </a:solidFill>
                      <a:prstDash val="solid"/>
                      <a:round/>
                      <a:headEnd type="none" w="med" len="med"/>
                      <a:tailEnd type="none" w="med" len="med"/>
                    </a:lnL>
                    <a:lnR w="18288"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1981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1622839"/>
                  </a:ext>
                </a:extLst>
              </a:tr>
            </a:tbl>
          </a:graphicData>
        </a:graphic>
      </p:graphicFrame>
    </p:spTree>
    <p:extLst>
      <p:ext uri="{BB962C8B-B14F-4D97-AF65-F5344CB8AC3E}">
        <p14:creationId xmlns:p14="http://schemas.microsoft.com/office/powerpoint/2010/main" val="835974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570644" y="963198"/>
            <a:ext cx="8115230" cy="4939393"/>
          </a:xfrm>
        </p:spPr>
      </p:pic>
    </p:spTree>
    <p:extLst>
      <p:ext uri="{BB962C8B-B14F-4D97-AF65-F5344CB8AC3E}">
        <p14:creationId xmlns:p14="http://schemas.microsoft.com/office/powerpoint/2010/main" val="620918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colleges</a:t>
            </a:r>
            <a:br>
              <a:rPr lang="en-US" dirty="0"/>
            </a:br>
            <a:r>
              <a:rPr lang="en-US" dirty="0"/>
              <a:t>look for </a:t>
            </a:r>
            <a:br>
              <a:rPr lang="en-US" dirty="0"/>
            </a:br>
            <a:r>
              <a:rPr lang="en-US" dirty="0"/>
              <a:t>in a student?</a:t>
            </a:r>
          </a:p>
        </p:txBody>
      </p:sp>
      <p:sp>
        <p:nvSpPr>
          <p:cNvPr id="3" name="Content Placeholder 2"/>
          <p:cNvSpPr>
            <a:spLocks noGrp="1"/>
          </p:cNvSpPr>
          <p:nvPr>
            <p:ph idx="1"/>
          </p:nvPr>
        </p:nvSpPr>
        <p:spPr>
          <a:xfrm>
            <a:off x="3869268" y="1207008"/>
            <a:ext cx="7315200" cy="5120640"/>
          </a:xfrm>
        </p:spPr>
        <p:txBody>
          <a:bodyPr/>
          <a:lstStyle/>
          <a:p>
            <a:pPr marL="0" indent="0">
              <a:buNone/>
            </a:pPr>
            <a:r>
              <a:rPr lang="en-US" dirty="0"/>
              <a:t>Most colleges do a holistic application review and look at a number of criteria when considering admissions: </a:t>
            </a:r>
          </a:p>
          <a:p>
            <a:r>
              <a:rPr lang="en-US" dirty="0"/>
              <a:t>GPA (recalculated, weighted)</a:t>
            </a:r>
          </a:p>
          <a:p>
            <a:r>
              <a:rPr lang="en-US" dirty="0"/>
              <a:t>Strength of schedule  / rigorous coursework </a:t>
            </a:r>
          </a:p>
          <a:p>
            <a:r>
              <a:rPr lang="en-US" dirty="0"/>
              <a:t>SAT/ACT </a:t>
            </a:r>
            <a:r>
              <a:rPr lang="en-US" dirty="0" err="1"/>
              <a:t>superscore</a:t>
            </a:r>
            <a:endParaRPr lang="en-US" dirty="0"/>
          </a:p>
          <a:p>
            <a:r>
              <a:rPr lang="en-US" dirty="0"/>
              <a:t>Extracurricular activities / resume</a:t>
            </a:r>
          </a:p>
          <a:p>
            <a:r>
              <a:rPr lang="en-US" dirty="0"/>
              <a:t>Personal Statement (650 words) / supplemental essays</a:t>
            </a:r>
          </a:p>
          <a:p>
            <a:r>
              <a:rPr lang="en-US" dirty="0"/>
              <a:t>Letter of Recommendations (varies by school)</a:t>
            </a:r>
          </a:p>
          <a:p>
            <a:endParaRPr lang="en-US" dirty="0"/>
          </a:p>
        </p:txBody>
      </p:sp>
    </p:spTree>
    <p:extLst>
      <p:ext uri="{BB962C8B-B14F-4D97-AF65-F5344CB8AC3E}">
        <p14:creationId xmlns:p14="http://schemas.microsoft.com/office/powerpoint/2010/main" val="1025119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t>
            </a:r>
            <a:br>
              <a:rPr lang="en-US" dirty="0"/>
            </a:br>
            <a:r>
              <a:rPr lang="en-US" dirty="0"/>
              <a:t>a </a:t>
            </a:r>
            <a:br>
              <a:rPr lang="en-US" dirty="0"/>
            </a:br>
            <a:r>
              <a:rPr lang="en-US" dirty="0"/>
              <a:t>college application  </a:t>
            </a:r>
            <a:br>
              <a:rPr lang="en-US" dirty="0"/>
            </a:br>
            <a:r>
              <a:rPr lang="en-US" dirty="0"/>
              <a:t>list </a:t>
            </a:r>
          </a:p>
        </p:txBody>
      </p:sp>
      <p:sp>
        <p:nvSpPr>
          <p:cNvPr id="3" name="Content Placeholder 2"/>
          <p:cNvSpPr>
            <a:spLocks noGrp="1"/>
          </p:cNvSpPr>
          <p:nvPr>
            <p:ph idx="1"/>
          </p:nvPr>
        </p:nvSpPr>
        <p:spPr>
          <a:xfrm>
            <a:off x="3869268" y="749807"/>
            <a:ext cx="7315200" cy="5546217"/>
          </a:xfrm>
        </p:spPr>
        <p:txBody>
          <a:bodyPr>
            <a:normAutofit fontScale="92500" lnSpcReduction="10000"/>
          </a:bodyPr>
          <a:lstStyle/>
          <a:p>
            <a:endParaRPr lang="en-US" dirty="0"/>
          </a:p>
          <a:p>
            <a:r>
              <a:rPr lang="en-US" dirty="0"/>
              <a:t>Apply 7-9 colleges (2-3 Safety, 2-3 Target, 2-3 Reach)</a:t>
            </a:r>
          </a:p>
          <a:p>
            <a:r>
              <a:rPr lang="en-US" dirty="0"/>
              <a:t>Attend on campus or virtual college admissions tour </a:t>
            </a:r>
          </a:p>
          <a:p>
            <a:r>
              <a:rPr lang="en-US" dirty="0"/>
              <a:t>Use </a:t>
            </a:r>
            <a:r>
              <a:rPr lang="en-US" dirty="0" err="1"/>
              <a:t>Scoir</a:t>
            </a:r>
            <a:r>
              <a:rPr lang="en-US" dirty="0"/>
              <a:t>. www.campusreel.org, www.youvisit.org</a:t>
            </a:r>
          </a:p>
          <a:p>
            <a:r>
              <a:rPr lang="en-US" dirty="0"/>
              <a:t>Checklist of criteria to help create potential list:</a:t>
            </a:r>
          </a:p>
          <a:p>
            <a:pPr marL="0" indent="0">
              <a:buNone/>
            </a:pPr>
            <a:endParaRPr lang="en-US" dirty="0"/>
          </a:p>
          <a:p>
            <a:pPr lvl="2"/>
            <a:r>
              <a:rPr lang="en-US" sz="1700" dirty="0"/>
              <a:t>Academic Requirements (GPA, SAT/ACT, Test Optional?)</a:t>
            </a:r>
          </a:p>
          <a:p>
            <a:pPr lvl="2"/>
            <a:r>
              <a:rPr lang="en-US" sz="1700" dirty="0"/>
              <a:t>Location</a:t>
            </a:r>
          </a:p>
          <a:p>
            <a:pPr lvl="2"/>
            <a:r>
              <a:rPr lang="en-US" sz="1700" dirty="0"/>
              <a:t>Public vs. Private</a:t>
            </a:r>
          </a:p>
          <a:p>
            <a:pPr lvl="2"/>
            <a:r>
              <a:rPr lang="en-US" sz="1700" dirty="0"/>
              <a:t>Size of student body </a:t>
            </a:r>
          </a:p>
          <a:p>
            <a:pPr lvl="2"/>
            <a:r>
              <a:rPr lang="en-US" sz="1700" dirty="0"/>
              <a:t>Majors/programs (brainstorm majors you are interested in)</a:t>
            </a:r>
          </a:p>
          <a:p>
            <a:pPr lvl="2"/>
            <a:r>
              <a:rPr lang="en-US" sz="1700" dirty="0"/>
              <a:t>Campus life (clubs, sports, Greek life)</a:t>
            </a:r>
          </a:p>
          <a:p>
            <a:pPr lvl="2"/>
            <a:r>
              <a:rPr lang="en-US" sz="1700" dirty="0"/>
              <a:t>Cost</a:t>
            </a:r>
          </a:p>
          <a:p>
            <a:pPr lvl="2"/>
            <a:r>
              <a:rPr lang="en-US" sz="1700" dirty="0"/>
              <a:t>Scholarships offered &amp; accepted</a:t>
            </a:r>
          </a:p>
          <a:p>
            <a:pPr lvl="2"/>
            <a:r>
              <a:rPr lang="en-US" sz="1700" dirty="0"/>
              <a:t>Study abroad options</a:t>
            </a:r>
          </a:p>
          <a:p>
            <a:pPr lvl="2"/>
            <a:r>
              <a:rPr lang="en-US" sz="1700" dirty="0"/>
              <a:t>IB &amp; AP credit acceptance</a:t>
            </a:r>
          </a:p>
          <a:p>
            <a:pPr lvl="2"/>
            <a:r>
              <a:rPr lang="en-US" sz="1700" dirty="0"/>
              <a:t>Application Requirements (supplemental essays, resume, community service, clubs)</a:t>
            </a:r>
          </a:p>
          <a:p>
            <a:pPr lvl="2"/>
            <a:endParaRPr lang="en-US" dirty="0"/>
          </a:p>
          <a:p>
            <a:endParaRPr lang="en-US" dirty="0"/>
          </a:p>
        </p:txBody>
      </p:sp>
    </p:spTree>
    <p:extLst>
      <p:ext uri="{BB962C8B-B14F-4D97-AF65-F5344CB8AC3E}">
        <p14:creationId xmlns:p14="http://schemas.microsoft.com/office/powerpoint/2010/main" val="11173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&amp;</a:t>
            </a:r>
            <a:br>
              <a:rPr lang="en-US" dirty="0"/>
            </a:br>
            <a:r>
              <a:rPr lang="en-US" dirty="0"/>
              <a:t>how to </a:t>
            </a:r>
            <a:br>
              <a:rPr lang="en-US" dirty="0"/>
            </a:br>
            <a:r>
              <a:rPr lang="en-US" dirty="0"/>
              <a:t>apply</a:t>
            </a:r>
          </a:p>
        </p:txBody>
      </p:sp>
      <p:sp>
        <p:nvSpPr>
          <p:cNvPr id="9" name="Content Placeholder 2">
            <a:extLst>
              <a:ext uri="{FF2B5EF4-FFF2-40B4-BE49-F238E27FC236}">
                <a16:creationId xmlns:a16="http://schemas.microsoft.com/office/drawing/2014/main" id="{BF9247CC-95C7-4C9A-96D7-2D4951DE3627}"/>
              </a:ext>
            </a:extLst>
          </p:cNvPr>
          <p:cNvSpPr>
            <a:spLocks noGrp="1"/>
          </p:cNvSpPr>
          <p:nvPr>
            <p:ph idx="1"/>
          </p:nvPr>
        </p:nvSpPr>
        <p:spPr>
          <a:xfrm>
            <a:off x="3889817" y="1336719"/>
            <a:ext cx="7315200" cy="5120640"/>
          </a:xfrm>
        </p:spPr>
        <p:txBody>
          <a:bodyPr/>
          <a:lstStyle/>
          <a:p>
            <a:pPr marL="0" indent="0">
              <a:buNone/>
            </a:pPr>
            <a:r>
              <a:rPr lang="en-US" b="1" dirty="0"/>
              <a:t>When: Applications open August 1, 2023</a:t>
            </a:r>
          </a:p>
          <a:p>
            <a:pPr marL="0" indent="0">
              <a:buNone/>
            </a:pPr>
            <a:r>
              <a:rPr lang="en-US" b="1" dirty="0"/>
              <a:t>How to Apply</a:t>
            </a:r>
          </a:p>
          <a:p>
            <a:pPr marL="0" indent="0">
              <a:buNone/>
            </a:pPr>
            <a:r>
              <a:rPr lang="en-US" b="1" dirty="0"/>
              <a:t>Option 1: The Universal Applications</a:t>
            </a:r>
          </a:p>
          <a:p>
            <a:pPr marL="0" indent="0">
              <a:buNone/>
            </a:pPr>
            <a:r>
              <a:rPr lang="en-US" dirty="0"/>
              <a:t>Admission programs like The Common App (800+ colleges) and The Coalition App (400+ colleges), and Black Common App (60+ HBCUs) have created partnerships with hundreds of schools to help make applying to multiple schools easier. You must check with the school you are interested in to see what type of Universal Application process they are partnered with.</a:t>
            </a:r>
          </a:p>
          <a:p>
            <a:pPr marL="0" indent="0">
              <a:buNone/>
            </a:pPr>
            <a:r>
              <a:rPr lang="en-US" b="1" dirty="0"/>
              <a:t>Option 2: The Institutional Application</a:t>
            </a:r>
          </a:p>
          <a:p>
            <a:pPr marL="0" indent="0">
              <a:buNone/>
            </a:pPr>
            <a:r>
              <a:rPr lang="en-US" dirty="0"/>
              <a:t>Visit the website of the University that you are interested in and find the digital application. This application process will be for </a:t>
            </a:r>
            <a:r>
              <a:rPr lang="en-US" i="1" dirty="0"/>
              <a:t>this school only. </a:t>
            </a:r>
          </a:p>
        </p:txBody>
      </p:sp>
      <p:sp>
        <p:nvSpPr>
          <p:cNvPr id="3" name="Content Placeholder 2">
            <a:extLst>
              <a:ext uri="{FF2B5EF4-FFF2-40B4-BE49-F238E27FC236}">
                <a16:creationId xmlns:a16="http://schemas.microsoft.com/office/drawing/2014/main" id="{E53A6363-BBB4-506D-3BCB-3E874212DF44}"/>
              </a:ext>
            </a:extLst>
          </p:cNvPr>
          <p:cNvSpPr txBox="1">
            <a:spLocks/>
          </p:cNvSpPr>
          <p:nvPr/>
        </p:nvSpPr>
        <p:spPr>
          <a:xfrm>
            <a:off x="3889817" y="276769"/>
            <a:ext cx="7315200"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US" i="1" dirty="0"/>
          </a:p>
        </p:txBody>
      </p:sp>
      <p:pic>
        <p:nvPicPr>
          <p:cNvPr id="6" name="Picture 5" descr="A picture containing text, clipart&#10;&#10;Description automatically generated">
            <a:extLst>
              <a:ext uri="{FF2B5EF4-FFF2-40B4-BE49-F238E27FC236}">
                <a16:creationId xmlns:a16="http://schemas.microsoft.com/office/drawing/2014/main" id="{0DE547E9-3BA6-7734-CE50-2AD8B5003D57}"/>
              </a:ext>
            </a:extLst>
          </p:cNvPr>
          <p:cNvPicPr>
            <a:picLocks noChangeAspect="1"/>
          </p:cNvPicPr>
          <p:nvPr/>
        </p:nvPicPr>
        <p:blipFill>
          <a:blip r:embed="rId2"/>
          <a:stretch>
            <a:fillRect/>
          </a:stretch>
        </p:blipFill>
        <p:spPr>
          <a:xfrm>
            <a:off x="3833117" y="213758"/>
            <a:ext cx="7580614" cy="1210028"/>
          </a:xfrm>
          <a:prstGeom prst="rect">
            <a:avLst/>
          </a:prstGeom>
        </p:spPr>
      </p:pic>
    </p:spTree>
    <p:extLst>
      <p:ext uri="{BB962C8B-B14F-4D97-AF65-F5344CB8AC3E}">
        <p14:creationId xmlns:p14="http://schemas.microsoft.com/office/powerpoint/2010/main" val="4063213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27" y="4335694"/>
            <a:ext cx="2947482" cy="1872211"/>
          </a:xfrm>
        </p:spPr>
        <p:txBody>
          <a:bodyPr>
            <a:normAutofit fontScale="90000"/>
          </a:bodyPr>
          <a:lstStyle/>
          <a:p>
            <a:pPr algn="ctr"/>
            <a:r>
              <a:rPr lang="en-US" sz="4900" dirty="0"/>
              <a:t>Admission Deadlines</a:t>
            </a:r>
            <a:br>
              <a:rPr lang="en-US" dirty="0"/>
            </a:br>
            <a:br>
              <a:rPr lang="en-US" dirty="0"/>
            </a:br>
            <a:endParaRPr lang="en-US" dirty="0"/>
          </a:p>
        </p:txBody>
      </p:sp>
      <p:sp>
        <p:nvSpPr>
          <p:cNvPr id="3" name="Content Placeholder 2"/>
          <p:cNvSpPr>
            <a:spLocks noGrp="1"/>
          </p:cNvSpPr>
          <p:nvPr>
            <p:ph idx="1"/>
          </p:nvPr>
        </p:nvSpPr>
        <p:spPr>
          <a:xfrm>
            <a:off x="3869267" y="349321"/>
            <a:ext cx="4339785" cy="6421349"/>
          </a:xfrm>
        </p:spPr>
        <p:txBody>
          <a:bodyPr>
            <a:normAutofit/>
          </a:bodyPr>
          <a:lstStyle/>
          <a:p>
            <a:pPr marL="0" indent="0">
              <a:buNone/>
            </a:pPr>
            <a:r>
              <a:rPr lang="en-US" sz="2200" b="1" dirty="0"/>
              <a:t>Early Decision</a:t>
            </a:r>
          </a:p>
          <a:p>
            <a:pPr marL="0" indent="0">
              <a:buNone/>
            </a:pPr>
            <a:r>
              <a:rPr lang="en-US" sz="1800" dirty="0"/>
              <a:t>Binding. Must attend if accepted. Earlier application deadline with earlier admissions notification. May not have financial aid package before commit.                             Smaller applicant pool. Higher % acceptance.</a:t>
            </a:r>
          </a:p>
          <a:p>
            <a:pPr marL="0" indent="0">
              <a:buNone/>
            </a:pPr>
            <a:r>
              <a:rPr lang="en-US" sz="2200" b="1" dirty="0"/>
              <a:t>Early Action</a:t>
            </a:r>
          </a:p>
          <a:p>
            <a:pPr marL="0" indent="0">
              <a:buNone/>
            </a:pPr>
            <a:r>
              <a:rPr lang="en-US" sz="1800" dirty="0"/>
              <a:t>Non-binding. Earlier application deadline with earlier admissions notification. Merit/Academic scholarship priority deadlines.</a:t>
            </a:r>
          </a:p>
          <a:p>
            <a:pPr marL="0" indent="0">
              <a:buNone/>
            </a:pPr>
            <a:r>
              <a:rPr lang="en-US" sz="2200" b="1" dirty="0"/>
              <a:t>Regular Decision</a:t>
            </a:r>
          </a:p>
          <a:p>
            <a:pPr marL="0" indent="0">
              <a:buNone/>
            </a:pPr>
            <a:r>
              <a:rPr lang="en-US" sz="1800" dirty="0"/>
              <a:t>Largest applicant pool. Admissions notification occurs at set release date.</a:t>
            </a:r>
          </a:p>
          <a:p>
            <a:pPr marL="0" indent="0">
              <a:buNone/>
            </a:pPr>
            <a:r>
              <a:rPr lang="en-US" sz="2200" b="1" dirty="0"/>
              <a:t>Rolling Admission</a:t>
            </a:r>
          </a:p>
          <a:p>
            <a:pPr marL="0" indent="0">
              <a:buNone/>
            </a:pPr>
            <a:r>
              <a:rPr lang="en-US" sz="1800" dirty="0"/>
              <a:t>Seats filled as year goes along. Admissions notifications received in 2-3 weeks. Final application deadline usually later in Spring. Don’t wait too long to apply!</a:t>
            </a:r>
          </a:p>
        </p:txBody>
      </p:sp>
      <p:sp>
        <p:nvSpPr>
          <p:cNvPr id="4" name="Content Placeholder 2">
            <a:extLst>
              <a:ext uri="{FF2B5EF4-FFF2-40B4-BE49-F238E27FC236}">
                <a16:creationId xmlns:a16="http://schemas.microsoft.com/office/drawing/2014/main" id="{11E6A691-4736-FB21-562A-39CDE52249CA}"/>
              </a:ext>
            </a:extLst>
          </p:cNvPr>
          <p:cNvSpPr txBox="1">
            <a:spLocks/>
          </p:cNvSpPr>
          <p:nvPr/>
        </p:nvSpPr>
        <p:spPr>
          <a:xfrm>
            <a:off x="8294003" y="626722"/>
            <a:ext cx="4237043" cy="642134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sz="2200" b="1" dirty="0"/>
              <a:t>FL Public Schools</a:t>
            </a:r>
          </a:p>
          <a:p>
            <a:pPr marL="0" indent="0">
              <a:buNone/>
            </a:pPr>
            <a:r>
              <a:rPr lang="en-US" sz="2200" b="1" dirty="0"/>
              <a:t>Priority Deadline</a:t>
            </a:r>
          </a:p>
          <a:p>
            <a:pPr marL="0" indent="0">
              <a:buNone/>
            </a:pPr>
            <a:r>
              <a:rPr lang="en-US" sz="2200" b="1" dirty="0"/>
              <a:t>UF: 11/1</a:t>
            </a:r>
          </a:p>
          <a:p>
            <a:pPr marL="0" indent="0">
              <a:buNone/>
            </a:pPr>
            <a:r>
              <a:rPr lang="en-US" sz="2200" b="1" dirty="0"/>
              <a:t>FSU: 10/15</a:t>
            </a:r>
          </a:p>
          <a:p>
            <a:pPr marL="0" indent="0">
              <a:buNone/>
            </a:pPr>
            <a:r>
              <a:rPr lang="en-US" sz="2200" b="1" dirty="0"/>
              <a:t>FAMU: 11/1</a:t>
            </a:r>
          </a:p>
          <a:p>
            <a:pPr marL="0" indent="0">
              <a:buNone/>
            </a:pPr>
            <a:r>
              <a:rPr lang="en-US" sz="2200" b="1" dirty="0"/>
              <a:t>FAU: 11/1</a:t>
            </a:r>
          </a:p>
          <a:p>
            <a:pPr marL="0" indent="0">
              <a:buNone/>
            </a:pPr>
            <a:r>
              <a:rPr lang="en-US" sz="2200" b="1" dirty="0"/>
              <a:t>FGCU: 11/1</a:t>
            </a:r>
          </a:p>
          <a:p>
            <a:pPr marL="0" indent="0">
              <a:buNone/>
            </a:pPr>
            <a:r>
              <a:rPr lang="en-US" sz="2200" b="1" dirty="0"/>
              <a:t>FIU: 11/1</a:t>
            </a:r>
          </a:p>
          <a:p>
            <a:pPr marL="0" indent="0">
              <a:buNone/>
            </a:pPr>
            <a:r>
              <a:rPr lang="en-US" sz="2200" b="1" dirty="0"/>
              <a:t>Florida Polytechnic: 11/1</a:t>
            </a:r>
          </a:p>
          <a:p>
            <a:pPr marL="0" indent="0">
              <a:buNone/>
            </a:pPr>
            <a:r>
              <a:rPr lang="en-US" sz="2200" b="1" dirty="0"/>
              <a:t>New College of FL: 11/1</a:t>
            </a:r>
          </a:p>
          <a:p>
            <a:pPr marL="0" indent="0">
              <a:buNone/>
            </a:pPr>
            <a:r>
              <a:rPr lang="en-US" sz="2200" b="1" dirty="0"/>
              <a:t>UCF: 11/1</a:t>
            </a:r>
          </a:p>
          <a:p>
            <a:pPr marL="0" indent="0">
              <a:buNone/>
            </a:pPr>
            <a:r>
              <a:rPr lang="en-US" sz="2200" b="1" dirty="0"/>
              <a:t>UNF: 11/1</a:t>
            </a:r>
          </a:p>
          <a:p>
            <a:pPr marL="0" indent="0">
              <a:buNone/>
            </a:pPr>
            <a:r>
              <a:rPr lang="en-US" sz="2200" b="1" dirty="0"/>
              <a:t>USF: 11/1</a:t>
            </a:r>
          </a:p>
          <a:p>
            <a:pPr marL="0" indent="0">
              <a:buNone/>
            </a:pPr>
            <a:r>
              <a:rPr lang="en-US" sz="2200" b="1" dirty="0"/>
              <a:t>UWF: 11/1</a:t>
            </a:r>
          </a:p>
          <a:p>
            <a:pPr marL="0" indent="0">
              <a:buFont typeface="Wingdings 2" pitchFamily="18" charset="2"/>
              <a:buNone/>
            </a:pPr>
            <a:endParaRPr lang="en-US" sz="2200" b="1" dirty="0"/>
          </a:p>
        </p:txBody>
      </p:sp>
      <p:pic>
        <p:nvPicPr>
          <p:cNvPr id="8" name="Picture 7" descr="Logo&#10;&#10;Description automatically generated">
            <a:extLst>
              <a:ext uri="{FF2B5EF4-FFF2-40B4-BE49-F238E27FC236}">
                <a16:creationId xmlns:a16="http://schemas.microsoft.com/office/drawing/2014/main" id="{ABF11822-1764-6F97-2BAD-FCE71AE0F02A}"/>
              </a:ext>
            </a:extLst>
          </p:cNvPr>
          <p:cNvPicPr>
            <a:picLocks noChangeAspect="1"/>
          </p:cNvPicPr>
          <p:nvPr/>
        </p:nvPicPr>
        <p:blipFill>
          <a:blip r:embed="rId2"/>
          <a:stretch>
            <a:fillRect/>
          </a:stretch>
        </p:blipFill>
        <p:spPr>
          <a:xfrm>
            <a:off x="267341" y="1123737"/>
            <a:ext cx="2852498" cy="2797138"/>
          </a:xfrm>
          <a:prstGeom prst="rect">
            <a:avLst/>
          </a:prstGeom>
        </p:spPr>
      </p:pic>
    </p:spTree>
    <p:extLst>
      <p:ext uri="{BB962C8B-B14F-4D97-AF65-F5344CB8AC3E}">
        <p14:creationId xmlns:p14="http://schemas.microsoft.com/office/powerpoint/2010/main" val="4061543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2021 Freshman admitted profile </a:t>
            </a:r>
            <a:br>
              <a:rPr lang="en-US" dirty="0"/>
            </a:br>
            <a:r>
              <a:rPr lang="en-US" dirty="0"/>
              <a:t>fall term (middle 50%) samples </a:t>
            </a:r>
          </a:p>
        </p:txBody>
      </p:sp>
      <p:graphicFrame>
        <p:nvGraphicFramePr>
          <p:cNvPr id="9" name="Table 9">
            <a:extLst>
              <a:ext uri="{FF2B5EF4-FFF2-40B4-BE49-F238E27FC236}">
                <a16:creationId xmlns:a16="http://schemas.microsoft.com/office/drawing/2014/main" id="{EA6F6C85-6F33-4CDE-8439-09EAB4AE9409}"/>
              </a:ext>
            </a:extLst>
          </p:cNvPr>
          <p:cNvGraphicFramePr>
            <a:graphicFrameLocks noGrp="1"/>
          </p:cNvGraphicFramePr>
          <p:nvPr>
            <p:extLst>
              <p:ext uri="{D42A27DB-BD31-4B8C-83A1-F6EECF244321}">
                <p14:modId xmlns:p14="http://schemas.microsoft.com/office/powerpoint/2010/main" val="4198739173"/>
              </p:ext>
            </p:extLst>
          </p:nvPr>
        </p:nvGraphicFramePr>
        <p:xfrm>
          <a:off x="3698875" y="1123837"/>
          <a:ext cx="7778750" cy="48209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6730440"/>
                    </a:ext>
                  </a:extLst>
                </a:gridCol>
                <a:gridCol w="2032000">
                  <a:extLst>
                    <a:ext uri="{9D8B030D-6E8A-4147-A177-3AD203B41FA5}">
                      <a16:colId xmlns:a16="http://schemas.microsoft.com/office/drawing/2014/main" val="1991633196"/>
                    </a:ext>
                  </a:extLst>
                </a:gridCol>
                <a:gridCol w="2032000">
                  <a:extLst>
                    <a:ext uri="{9D8B030D-6E8A-4147-A177-3AD203B41FA5}">
                      <a16:colId xmlns:a16="http://schemas.microsoft.com/office/drawing/2014/main" val="3841976000"/>
                    </a:ext>
                  </a:extLst>
                </a:gridCol>
                <a:gridCol w="1682750">
                  <a:extLst>
                    <a:ext uri="{9D8B030D-6E8A-4147-A177-3AD203B41FA5}">
                      <a16:colId xmlns:a16="http://schemas.microsoft.com/office/drawing/2014/main" val="2166170574"/>
                    </a:ext>
                  </a:extLst>
                </a:gridCol>
              </a:tblGrid>
              <a:tr h="370840">
                <a:tc>
                  <a:txBody>
                    <a:bodyPr/>
                    <a:lstStyle/>
                    <a:p>
                      <a:pPr algn="ctr"/>
                      <a:r>
                        <a:rPr lang="en-US" dirty="0"/>
                        <a:t>College</a:t>
                      </a:r>
                    </a:p>
                  </a:txBody>
                  <a:tcPr/>
                </a:tc>
                <a:tc>
                  <a:txBody>
                    <a:bodyPr/>
                    <a:lstStyle/>
                    <a:p>
                      <a:pPr algn="ctr"/>
                      <a:r>
                        <a:rPr lang="en-US" dirty="0"/>
                        <a:t>GPA</a:t>
                      </a:r>
                    </a:p>
                  </a:txBody>
                  <a:tcPr/>
                </a:tc>
                <a:tc>
                  <a:txBody>
                    <a:bodyPr/>
                    <a:lstStyle/>
                    <a:p>
                      <a:pPr algn="ctr"/>
                      <a:r>
                        <a:rPr lang="en-US" dirty="0"/>
                        <a:t>SAT</a:t>
                      </a:r>
                    </a:p>
                  </a:txBody>
                  <a:tcPr/>
                </a:tc>
                <a:tc>
                  <a:txBody>
                    <a:bodyPr/>
                    <a:lstStyle/>
                    <a:p>
                      <a:pPr algn="ctr"/>
                      <a:r>
                        <a:rPr lang="en-US" dirty="0"/>
                        <a:t>ACT</a:t>
                      </a:r>
                    </a:p>
                  </a:txBody>
                  <a:tcPr/>
                </a:tc>
                <a:extLst>
                  <a:ext uri="{0D108BD9-81ED-4DB2-BD59-A6C34878D82A}">
                    <a16:rowId xmlns:a16="http://schemas.microsoft.com/office/drawing/2014/main" val="3103143849"/>
                  </a:ext>
                </a:extLst>
              </a:tr>
              <a:tr h="370840">
                <a:tc>
                  <a:txBody>
                    <a:bodyPr/>
                    <a:lstStyle/>
                    <a:p>
                      <a:pPr algn="ctr"/>
                      <a:r>
                        <a:rPr lang="en-US" dirty="0"/>
                        <a:t>UF</a:t>
                      </a:r>
                    </a:p>
                  </a:txBody>
                  <a:tcPr/>
                </a:tc>
                <a:tc>
                  <a:txBody>
                    <a:bodyPr/>
                    <a:lstStyle/>
                    <a:p>
                      <a:pPr algn="ctr"/>
                      <a:r>
                        <a:rPr lang="en-US" dirty="0">
                          <a:latin typeface="Arial" panose="020B0604020202020204" pitchFamily="34" charset="0"/>
                          <a:cs typeface="Arial" panose="020B0604020202020204" pitchFamily="34" charset="0"/>
                        </a:rPr>
                        <a:t>4.4 - 4.6</a:t>
                      </a:r>
                    </a:p>
                  </a:txBody>
                  <a:tcPr/>
                </a:tc>
                <a:tc>
                  <a:txBody>
                    <a:bodyPr/>
                    <a:lstStyle/>
                    <a:p>
                      <a:pPr algn="ctr"/>
                      <a:r>
                        <a:rPr lang="en-US" dirty="0">
                          <a:latin typeface="Arial" panose="020B0604020202020204" pitchFamily="34" charset="0"/>
                          <a:cs typeface="Arial" panose="020B0604020202020204" pitchFamily="34" charset="0"/>
                        </a:rPr>
                        <a:t>1330 - 1470</a:t>
                      </a:r>
                    </a:p>
                  </a:txBody>
                  <a:tcPr/>
                </a:tc>
                <a:tc>
                  <a:txBody>
                    <a:bodyPr/>
                    <a:lstStyle/>
                    <a:p>
                      <a:pPr algn="ctr"/>
                      <a:r>
                        <a:rPr lang="en-US" dirty="0">
                          <a:latin typeface="Arial" panose="020B0604020202020204" pitchFamily="34" charset="0"/>
                          <a:cs typeface="Arial" panose="020B0604020202020204" pitchFamily="34" charset="0"/>
                        </a:rPr>
                        <a:t>30 - 34</a:t>
                      </a:r>
                    </a:p>
                  </a:txBody>
                  <a:tcPr/>
                </a:tc>
                <a:extLst>
                  <a:ext uri="{0D108BD9-81ED-4DB2-BD59-A6C34878D82A}">
                    <a16:rowId xmlns:a16="http://schemas.microsoft.com/office/drawing/2014/main" val="3417732986"/>
                  </a:ext>
                </a:extLst>
              </a:tr>
              <a:tr h="370840">
                <a:tc>
                  <a:txBody>
                    <a:bodyPr/>
                    <a:lstStyle/>
                    <a:p>
                      <a:pPr algn="ctr"/>
                      <a:r>
                        <a:rPr lang="en-US" dirty="0"/>
                        <a:t>FSU</a:t>
                      </a:r>
                    </a:p>
                  </a:txBody>
                  <a:tcPr/>
                </a:tc>
                <a:tc>
                  <a:txBody>
                    <a:bodyPr/>
                    <a:lstStyle/>
                    <a:p>
                      <a:pPr algn="ctr"/>
                      <a:r>
                        <a:rPr lang="en-US" dirty="0">
                          <a:latin typeface="Arial" panose="020B0604020202020204" pitchFamily="34" charset="0"/>
                          <a:cs typeface="Arial" panose="020B0604020202020204" pitchFamily="34" charset="0"/>
                        </a:rPr>
                        <a:t>4.3 - 4.6</a:t>
                      </a:r>
                    </a:p>
                  </a:txBody>
                  <a:tcPr/>
                </a:tc>
                <a:tc>
                  <a:txBody>
                    <a:bodyPr/>
                    <a:lstStyle/>
                    <a:p>
                      <a:pPr algn="ctr"/>
                      <a:r>
                        <a:rPr lang="en-US" dirty="0">
                          <a:latin typeface="Arial" panose="020B0604020202020204" pitchFamily="34" charset="0"/>
                          <a:cs typeface="Arial" panose="020B0604020202020204" pitchFamily="34" charset="0"/>
                        </a:rPr>
                        <a:t>1300 - 1430</a:t>
                      </a:r>
                    </a:p>
                  </a:txBody>
                  <a:tcPr/>
                </a:tc>
                <a:tc>
                  <a:txBody>
                    <a:bodyPr/>
                    <a:lstStyle/>
                    <a:p>
                      <a:pPr algn="ctr"/>
                      <a:r>
                        <a:rPr lang="en-US" dirty="0">
                          <a:latin typeface="Arial" panose="020B0604020202020204" pitchFamily="34" charset="0"/>
                          <a:cs typeface="Arial" panose="020B0604020202020204" pitchFamily="34" charset="0"/>
                        </a:rPr>
                        <a:t>29 - 32</a:t>
                      </a:r>
                    </a:p>
                  </a:txBody>
                  <a:tcPr/>
                </a:tc>
                <a:extLst>
                  <a:ext uri="{0D108BD9-81ED-4DB2-BD59-A6C34878D82A}">
                    <a16:rowId xmlns:a16="http://schemas.microsoft.com/office/drawing/2014/main" val="825518153"/>
                  </a:ext>
                </a:extLst>
              </a:tr>
              <a:tr h="370840">
                <a:tc>
                  <a:txBody>
                    <a:bodyPr/>
                    <a:lstStyle/>
                    <a:p>
                      <a:pPr algn="ctr"/>
                      <a:r>
                        <a:rPr lang="en-US" dirty="0"/>
                        <a:t>UNF</a:t>
                      </a:r>
                    </a:p>
                  </a:txBody>
                  <a:tcPr/>
                </a:tc>
                <a:tc>
                  <a:txBody>
                    <a:bodyPr/>
                    <a:lstStyle/>
                    <a:p>
                      <a:pPr algn="ctr"/>
                      <a:r>
                        <a:rPr lang="en-US" dirty="0">
                          <a:latin typeface="Arial" panose="020B0604020202020204" pitchFamily="34" charset="0"/>
                          <a:cs typeface="Arial" panose="020B0604020202020204" pitchFamily="34" charset="0"/>
                        </a:rPr>
                        <a:t>3.5 - 4.4</a:t>
                      </a:r>
                    </a:p>
                  </a:txBody>
                  <a:tcPr/>
                </a:tc>
                <a:tc>
                  <a:txBody>
                    <a:bodyPr/>
                    <a:lstStyle/>
                    <a:p>
                      <a:pPr algn="ctr"/>
                      <a:r>
                        <a:rPr lang="en-US" dirty="0">
                          <a:latin typeface="Arial" panose="020B0604020202020204" pitchFamily="34" charset="0"/>
                          <a:cs typeface="Arial" panose="020B0604020202020204" pitchFamily="34" charset="0"/>
                        </a:rPr>
                        <a:t>1180 - 1300</a:t>
                      </a:r>
                    </a:p>
                  </a:txBody>
                  <a:tcPr/>
                </a:tc>
                <a:tc>
                  <a:txBody>
                    <a:bodyPr/>
                    <a:lstStyle/>
                    <a:p>
                      <a:pPr algn="ctr"/>
                      <a:r>
                        <a:rPr lang="en-US" dirty="0">
                          <a:latin typeface="Arial" panose="020B0604020202020204" pitchFamily="34" charset="0"/>
                          <a:cs typeface="Arial" panose="020B0604020202020204" pitchFamily="34" charset="0"/>
                        </a:rPr>
                        <a:t>24 - 27 </a:t>
                      </a:r>
                    </a:p>
                  </a:txBody>
                  <a:tcPr/>
                </a:tc>
                <a:extLst>
                  <a:ext uri="{0D108BD9-81ED-4DB2-BD59-A6C34878D82A}">
                    <a16:rowId xmlns:a16="http://schemas.microsoft.com/office/drawing/2014/main" val="1839196178"/>
                  </a:ext>
                </a:extLst>
              </a:tr>
              <a:tr h="370840">
                <a:tc>
                  <a:txBody>
                    <a:bodyPr/>
                    <a:lstStyle/>
                    <a:p>
                      <a:pPr algn="ctr"/>
                      <a:r>
                        <a:rPr lang="en-US" dirty="0"/>
                        <a:t>UCF</a:t>
                      </a:r>
                    </a:p>
                  </a:txBody>
                  <a:tcPr/>
                </a:tc>
                <a:tc>
                  <a:txBody>
                    <a:bodyPr/>
                    <a:lstStyle/>
                    <a:p>
                      <a:pPr algn="ctr"/>
                      <a:r>
                        <a:rPr lang="en-US" dirty="0">
                          <a:latin typeface="Arial" panose="020B0604020202020204" pitchFamily="34" charset="0"/>
                          <a:cs typeface="Arial" panose="020B0604020202020204" pitchFamily="34" charset="0"/>
                        </a:rPr>
                        <a:t>3.93 - 4.42</a:t>
                      </a:r>
                    </a:p>
                  </a:txBody>
                  <a:tcPr/>
                </a:tc>
                <a:tc>
                  <a:txBody>
                    <a:bodyPr/>
                    <a:lstStyle/>
                    <a:p>
                      <a:pPr algn="ctr"/>
                      <a:r>
                        <a:rPr lang="en-US" dirty="0">
                          <a:latin typeface="Arial" panose="020B0604020202020204" pitchFamily="34" charset="0"/>
                          <a:cs typeface="Arial" panose="020B0604020202020204" pitchFamily="34" charset="0"/>
                        </a:rPr>
                        <a:t>1280 - 1370</a:t>
                      </a:r>
                    </a:p>
                  </a:txBody>
                  <a:tcPr/>
                </a:tc>
                <a:tc>
                  <a:txBody>
                    <a:bodyPr/>
                    <a:lstStyle/>
                    <a:p>
                      <a:pPr algn="ctr"/>
                      <a:r>
                        <a:rPr lang="en-US" dirty="0">
                          <a:latin typeface="Arial" panose="020B0604020202020204" pitchFamily="34" charset="0"/>
                          <a:cs typeface="Arial" panose="020B0604020202020204" pitchFamily="34" charset="0"/>
                        </a:rPr>
                        <a:t>27 - 31</a:t>
                      </a:r>
                    </a:p>
                  </a:txBody>
                  <a:tcPr/>
                </a:tc>
                <a:extLst>
                  <a:ext uri="{0D108BD9-81ED-4DB2-BD59-A6C34878D82A}">
                    <a16:rowId xmlns:a16="http://schemas.microsoft.com/office/drawing/2014/main" val="2432047316"/>
                  </a:ext>
                </a:extLst>
              </a:tr>
              <a:tr h="370840">
                <a:tc>
                  <a:txBody>
                    <a:bodyPr/>
                    <a:lstStyle/>
                    <a:p>
                      <a:pPr algn="ctr"/>
                      <a:r>
                        <a:rPr lang="en-US" dirty="0"/>
                        <a:t>FAU</a:t>
                      </a:r>
                    </a:p>
                  </a:txBody>
                  <a:tcPr/>
                </a:tc>
                <a:tc>
                  <a:txBody>
                    <a:bodyPr/>
                    <a:lstStyle/>
                    <a:p>
                      <a:pPr algn="ctr"/>
                      <a:r>
                        <a:rPr lang="en-US" dirty="0">
                          <a:latin typeface="Arial" panose="020B0604020202020204" pitchFamily="34" charset="0"/>
                          <a:cs typeface="Arial" panose="020B0604020202020204" pitchFamily="34" charset="0"/>
                        </a:rPr>
                        <a:t>3.62 - 4.34</a:t>
                      </a:r>
                    </a:p>
                  </a:txBody>
                  <a:tcPr/>
                </a:tc>
                <a:tc>
                  <a:txBody>
                    <a:bodyPr/>
                    <a:lstStyle/>
                    <a:p>
                      <a:pPr algn="ctr"/>
                      <a:r>
                        <a:rPr lang="en-US" dirty="0">
                          <a:latin typeface="Arial" panose="020B0604020202020204" pitchFamily="34" charset="0"/>
                          <a:cs typeface="Arial" panose="020B0604020202020204" pitchFamily="34" charset="0"/>
                        </a:rPr>
                        <a:t>1100 -1260</a:t>
                      </a:r>
                    </a:p>
                  </a:txBody>
                  <a:tcPr/>
                </a:tc>
                <a:tc>
                  <a:txBody>
                    <a:bodyPr/>
                    <a:lstStyle/>
                    <a:p>
                      <a:pPr algn="ctr"/>
                      <a:r>
                        <a:rPr lang="en-US" dirty="0">
                          <a:latin typeface="Arial" panose="020B0604020202020204" pitchFamily="34" charset="0"/>
                          <a:cs typeface="Arial" panose="020B0604020202020204" pitchFamily="34" charset="0"/>
                        </a:rPr>
                        <a:t>23 - 29</a:t>
                      </a:r>
                    </a:p>
                  </a:txBody>
                  <a:tcPr/>
                </a:tc>
                <a:extLst>
                  <a:ext uri="{0D108BD9-81ED-4DB2-BD59-A6C34878D82A}">
                    <a16:rowId xmlns:a16="http://schemas.microsoft.com/office/drawing/2014/main" val="3913293739"/>
                  </a:ext>
                </a:extLst>
              </a:tr>
              <a:tr h="370840">
                <a:tc>
                  <a:txBody>
                    <a:bodyPr/>
                    <a:lstStyle/>
                    <a:p>
                      <a:pPr algn="ctr"/>
                      <a:r>
                        <a:rPr lang="en-US" dirty="0"/>
                        <a:t>FAMU</a:t>
                      </a:r>
                    </a:p>
                  </a:txBody>
                  <a:tcPr/>
                </a:tc>
                <a:tc>
                  <a:txBody>
                    <a:bodyPr/>
                    <a:lstStyle/>
                    <a:p>
                      <a:pPr algn="ctr"/>
                      <a:r>
                        <a:rPr lang="en-US" dirty="0">
                          <a:latin typeface="Arial" panose="020B0604020202020204" pitchFamily="34" charset="0"/>
                          <a:cs typeface="Arial" panose="020B0604020202020204" pitchFamily="34" charset="0"/>
                        </a:rPr>
                        <a:t>3.83</a:t>
                      </a:r>
                    </a:p>
                  </a:txBody>
                  <a:tcPr/>
                </a:tc>
                <a:tc>
                  <a:txBody>
                    <a:bodyPr/>
                    <a:lstStyle/>
                    <a:p>
                      <a:pPr algn="ctr"/>
                      <a:r>
                        <a:rPr lang="en-US" dirty="0">
                          <a:latin typeface="Arial" panose="020B0604020202020204" pitchFamily="34" charset="0"/>
                          <a:cs typeface="Arial" panose="020B0604020202020204" pitchFamily="34" charset="0"/>
                        </a:rPr>
                        <a:t>1100</a:t>
                      </a:r>
                    </a:p>
                  </a:txBody>
                  <a:tcPr/>
                </a:tc>
                <a:tc>
                  <a:txBody>
                    <a:bodyPr/>
                    <a:lstStyle/>
                    <a:p>
                      <a:pPr algn="ctr"/>
                      <a:r>
                        <a:rPr lang="en-US" dirty="0">
                          <a:latin typeface="Arial" panose="020B0604020202020204" pitchFamily="34" charset="0"/>
                          <a:cs typeface="Arial" panose="020B0604020202020204" pitchFamily="34" charset="0"/>
                        </a:rPr>
                        <a:t>23</a:t>
                      </a:r>
                    </a:p>
                  </a:txBody>
                  <a:tcPr/>
                </a:tc>
                <a:extLst>
                  <a:ext uri="{0D108BD9-81ED-4DB2-BD59-A6C34878D82A}">
                    <a16:rowId xmlns:a16="http://schemas.microsoft.com/office/drawing/2014/main" val="1078112903"/>
                  </a:ext>
                </a:extLst>
              </a:tr>
              <a:tr h="370840">
                <a:tc>
                  <a:txBody>
                    <a:bodyPr/>
                    <a:lstStyle/>
                    <a:p>
                      <a:pPr algn="ctr"/>
                      <a:r>
                        <a:rPr lang="en-US" dirty="0"/>
                        <a:t>JU</a:t>
                      </a:r>
                    </a:p>
                  </a:txBody>
                  <a:tcPr/>
                </a:tc>
                <a:tc>
                  <a:txBody>
                    <a:bodyPr/>
                    <a:lstStyle/>
                    <a:p>
                      <a:pPr algn="ctr"/>
                      <a:r>
                        <a:rPr lang="en-US" dirty="0">
                          <a:latin typeface="Arial" panose="020B0604020202020204" pitchFamily="34" charset="0"/>
                          <a:cs typeface="Arial" panose="020B0604020202020204" pitchFamily="34" charset="0"/>
                        </a:rPr>
                        <a:t>3.61</a:t>
                      </a:r>
                    </a:p>
                  </a:txBody>
                  <a:tcPr/>
                </a:tc>
                <a:tc>
                  <a:txBody>
                    <a:bodyPr/>
                    <a:lstStyle/>
                    <a:p>
                      <a:pPr algn="ctr"/>
                      <a:r>
                        <a:rPr lang="en-US" dirty="0">
                          <a:latin typeface="Arial" panose="020B0604020202020204" pitchFamily="34" charset="0"/>
                          <a:cs typeface="Arial" panose="020B0604020202020204" pitchFamily="34" charset="0"/>
                        </a:rPr>
                        <a:t>1050 - 1230</a:t>
                      </a:r>
                    </a:p>
                  </a:txBody>
                  <a:tcPr/>
                </a:tc>
                <a:tc>
                  <a:txBody>
                    <a:bodyPr/>
                    <a:lstStyle/>
                    <a:p>
                      <a:pPr algn="ctr"/>
                      <a:r>
                        <a:rPr lang="en-US" dirty="0">
                          <a:latin typeface="Arial" panose="020B0604020202020204" pitchFamily="34" charset="0"/>
                          <a:cs typeface="Arial" panose="020B0604020202020204" pitchFamily="34" charset="0"/>
                        </a:rPr>
                        <a:t>21 - 27</a:t>
                      </a:r>
                    </a:p>
                  </a:txBody>
                  <a:tcPr/>
                </a:tc>
                <a:extLst>
                  <a:ext uri="{0D108BD9-81ED-4DB2-BD59-A6C34878D82A}">
                    <a16:rowId xmlns:a16="http://schemas.microsoft.com/office/drawing/2014/main" val="3477205664"/>
                  </a:ext>
                </a:extLst>
              </a:tr>
              <a:tr h="370840">
                <a:tc>
                  <a:txBody>
                    <a:bodyPr/>
                    <a:lstStyle/>
                    <a:p>
                      <a:pPr algn="ctr"/>
                      <a:r>
                        <a:rPr lang="en-US" dirty="0"/>
                        <a:t>Valdosta State</a:t>
                      </a:r>
                    </a:p>
                  </a:txBody>
                  <a:tcPr/>
                </a:tc>
                <a:tc>
                  <a:txBody>
                    <a:bodyPr/>
                    <a:lstStyle/>
                    <a:p>
                      <a:pPr algn="ctr"/>
                      <a:r>
                        <a:rPr lang="en-US" dirty="0">
                          <a:latin typeface="Arial" panose="020B0604020202020204" pitchFamily="34" charset="0"/>
                          <a:cs typeface="Arial" panose="020B0604020202020204" pitchFamily="34" charset="0"/>
                        </a:rPr>
                        <a:t>3.15</a:t>
                      </a:r>
                    </a:p>
                  </a:txBody>
                  <a:tcPr/>
                </a:tc>
                <a:tc>
                  <a:txBody>
                    <a:bodyPr/>
                    <a:lstStyle/>
                    <a:p>
                      <a:pPr algn="ctr"/>
                      <a:r>
                        <a:rPr lang="en-US" dirty="0">
                          <a:latin typeface="Arial" panose="020B0604020202020204" pitchFamily="34" charset="0"/>
                          <a:cs typeface="Arial" panose="020B0604020202020204" pitchFamily="34" charset="0"/>
                        </a:rPr>
                        <a:t>990 - 1140 </a:t>
                      </a:r>
                    </a:p>
                  </a:txBody>
                  <a:tcPr/>
                </a:tc>
                <a:tc>
                  <a:txBody>
                    <a:bodyPr/>
                    <a:lstStyle/>
                    <a:p>
                      <a:pPr algn="ctr"/>
                      <a:r>
                        <a:rPr lang="en-US" dirty="0">
                          <a:latin typeface="Arial" panose="020B0604020202020204" pitchFamily="34" charset="0"/>
                          <a:cs typeface="Arial" panose="020B0604020202020204" pitchFamily="34" charset="0"/>
                        </a:rPr>
                        <a:t>19 - 23</a:t>
                      </a:r>
                    </a:p>
                  </a:txBody>
                  <a:tcPr/>
                </a:tc>
                <a:extLst>
                  <a:ext uri="{0D108BD9-81ED-4DB2-BD59-A6C34878D82A}">
                    <a16:rowId xmlns:a16="http://schemas.microsoft.com/office/drawing/2014/main" val="1863039106"/>
                  </a:ext>
                </a:extLst>
              </a:tr>
              <a:tr h="370840">
                <a:tc>
                  <a:txBody>
                    <a:bodyPr/>
                    <a:lstStyle/>
                    <a:p>
                      <a:pPr algn="ctr"/>
                      <a:r>
                        <a:rPr lang="en-US" dirty="0"/>
                        <a:t>USC - Columbia</a:t>
                      </a:r>
                    </a:p>
                  </a:txBody>
                  <a:tcPr/>
                </a:tc>
                <a:tc>
                  <a:txBody>
                    <a:bodyPr/>
                    <a:lstStyle/>
                    <a:p>
                      <a:pPr algn="ctr"/>
                      <a:r>
                        <a:rPr lang="en-US" dirty="0">
                          <a:latin typeface="Arial" panose="020B0604020202020204" pitchFamily="34" charset="0"/>
                          <a:cs typeface="Arial" panose="020B0604020202020204" pitchFamily="34" charset="0"/>
                        </a:rPr>
                        <a:t>4.0 - 4.6</a:t>
                      </a:r>
                    </a:p>
                  </a:txBody>
                  <a:tcPr/>
                </a:tc>
                <a:tc>
                  <a:txBody>
                    <a:bodyPr/>
                    <a:lstStyle/>
                    <a:p>
                      <a:pPr algn="ctr"/>
                      <a:r>
                        <a:rPr lang="en-US" dirty="0">
                          <a:latin typeface="Arial" panose="020B0604020202020204" pitchFamily="34" charset="0"/>
                          <a:cs typeface="Arial" panose="020B0604020202020204" pitchFamily="34" charset="0"/>
                        </a:rPr>
                        <a:t>1250 - 1380</a:t>
                      </a:r>
                    </a:p>
                  </a:txBody>
                  <a:tcPr/>
                </a:tc>
                <a:tc>
                  <a:txBody>
                    <a:bodyPr/>
                    <a:lstStyle/>
                    <a:p>
                      <a:pPr algn="ctr"/>
                      <a:r>
                        <a:rPr lang="en-US" dirty="0">
                          <a:latin typeface="Arial" panose="020B0604020202020204" pitchFamily="34" charset="0"/>
                          <a:cs typeface="Arial" panose="020B0604020202020204" pitchFamily="34" charset="0"/>
                        </a:rPr>
                        <a:t>28 - 32</a:t>
                      </a:r>
                    </a:p>
                  </a:txBody>
                  <a:tcPr/>
                </a:tc>
                <a:extLst>
                  <a:ext uri="{0D108BD9-81ED-4DB2-BD59-A6C34878D82A}">
                    <a16:rowId xmlns:a16="http://schemas.microsoft.com/office/drawing/2014/main" val="2102827644"/>
                  </a:ext>
                </a:extLst>
              </a:tr>
              <a:tr h="370840">
                <a:tc>
                  <a:txBody>
                    <a:bodyPr/>
                    <a:lstStyle/>
                    <a:p>
                      <a:pPr algn="ctr"/>
                      <a:r>
                        <a:rPr lang="en-US" dirty="0">
                          <a:latin typeface="Arial" panose="020B0604020202020204" pitchFamily="34" charset="0"/>
                          <a:cs typeface="Arial" panose="020B0604020202020204" pitchFamily="34" charset="0"/>
                        </a:rPr>
                        <a:t>UGA</a:t>
                      </a:r>
                    </a:p>
                  </a:txBody>
                  <a:tcPr/>
                </a:tc>
                <a:tc>
                  <a:txBody>
                    <a:bodyPr/>
                    <a:lstStyle/>
                    <a:p>
                      <a:pPr algn="ctr"/>
                      <a:r>
                        <a:rPr lang="en-US" dirty="0">
                          <a:latin typeface="Arial" panose="020B0604020202020204" pitchFamily="34" charset="0"/>
                          <a:cs typeface="Arial" panose="020B0604020202020204" pitchFamily="34" charset="0"/>
                        </a:rPr>
                        <a:t>4.12 - 4.35</a:t>
                      </a:r>
                    </a:p>
                  </a:txBody>
                  <a:tcPr/>
                </a:tc>
                <a:tc>
                  <a:txBody>
                    <a:bodyPr/>
                    <a:lstStyle/>
                    <a:p>
                      <a:pPr algn="ctr"/>
                      <a:r>
                        <a:rPr lang="en-US" dirty="0">
                          <a:latin typeface="Arial" panose="020B0604020202020204" pitchFamily="34" charset="0"/>
                          <a:cs typeface="Arial" panose="020B0604020202020204" pitchFamily="34" charset="0"/>
                        </a:rPr>
                        <a:t>1350 - 1500</a:t>
                      </a:r>
                    </a:p>
                  </a:txBody>
                  <a:tcPr/>
                </a:tc>
                <a:tc>
                  <a:txBody>
                    <a:bodyPr/>
                    <a:lstStyle/>
                    <a:p>
                      <a:pPr algn="ctr"/>
                      <a:r>
                        <a:rPr lang="en-US" dirty="0">
                          <a:latin typeface="Arial" panose="020B0604020202020204" pitchFamily="34" charset="0"/>
                          <a:cs typeface="Arial" panose="020B0604020202020204" pitchFamily="34" charset="0"/>
                        </a:rPr>
                        <a:t>31 - 34</a:t>
                      </a:r>
                    </a:p>
                  </a:txBody>
                  <a:tcPr/>
                </a:tc>
                <a:extLst>
                  <a:ext uri="{0D108BD9-81ED-4DB2-BD59-A6C34878D82A}">
                    <a16:rowId xmlns:a16="http://schemas.microsoft.com/office/drawing/2014/main" val="422445857"/>
                  </a:ext>
                </a:extLst>
              </a:tr>
              <a:tr h="370840">
                <a:tc>
                  <a:txBody>
                    <a:bodyPr/>
                    <a:lstStyle/>
                    <a:p>
                      <a:pPr algn="ctr"/>
                      <a:r>
                        <a:rPr lang="en-US" dirty="0">
                          <a:latin typeface="Arial" panose="020B0604020202020204" pitchFamily="34" charset="0"/>
                          <a:cs typeface="Arial" panose="020B0604020202020204" pitchFamily="34" charset="0"/>
                        </a:rPr>
                        <a:t>NYU</a:t>
                      </a:r>
                    </a:p>
                  </a:txBody>
                  <a:tcPr/>
                </a:tc>
                <a:tc>
                  <a:txBody>
                    <a:bodyPr/>
                    <a:lstStyle/>
                    <a:p>
                      <a:pPr algn="ctr"/>
                      <a:r>
                        <a:rPr lang="en-US" dirty="0">
                          <a:latin typeface="Arial" panose="020B0604020202020204" pitchFamily="34" charset="0"/>
                          <a:cs typeface="Arial" panose="020B0604020202020204" pitchFamily="34" charset="0"/>
                        </a:rPr>
                        <a:t>3.7 unweighted</a:t>
                      </a:r>
                    </a:p>
                  </a:txBody>
                  <a:tcPr/>
                </a:tc>
                <a:tc>
                  <a:txBody>
                    <a:bodyPr/>
                    <a:lstStyle/>
                    <a:p>
                      <a:pPr algn="ctr"/>
                      <a:r>
                        <a:rPr lang="en-US" dirty="0">
                          <a:latin typeface="Arial" panose="020B0604020202020204" pitchFamily="34" charset="0"/>
                          <a:cs typeface="Arial" panose="020B0604020202020204" pitchFamily="34" charset="0"/>
                        </a:rPr>
                        <a:t>1350 - 1530</a:t>
                      </a:r>
                    </a:p>
                  </a:txBody>
                  <a:tcPr/>
                </a:tc>
                <a:tc>
                  <a:txBody>
                    <a:bodyPr/>
                    <a:lstStyle/>
                    <a:p>
                      <a:pPr algn="ctr"/>
                      <a:r>
                        <a:rPr lang="en-US" dirty="0">
                          <a:latin typeface="Arial" panose="020B0604020202020204" pitchFamily="34" charset="0"/>
                          <a:cs typeface="Arial" panose="020B0604020202020204" pitchFamily="34" charset="0"/>
                        </a:rPr>
                        <a:t>31 - 35</a:t>
                      </a:r>
                    </a:p>
                  </a:txBody>
                  <a:tcPr/>
                </a:tc>
                <a:extLst>
                  <a:ext uri="{0D108BD9-81ED-4DB2-BD59-A6C34878D82A}">
                    <a16:rowId xmlns:a16="http://schemas.microsoft.com/office/drawing/2014/main" val="2378459120"/>
                  </a:ext>
                </a:extLst>
              </a:tr>
              <a:tr h="370840">
                <a:tc>
                  <a:txBody>
                    <a:bodyPr/>
                    <a:lstStyle/>
                    <a:p>
                      <a:pPr algn="ctr"/>
                      <a:r>
                        <a:rPr lang="en-US" dirty="0">
                          <a:latin typeface="Arial" panose="020B0604020202020204" pitchFamily="34" charset="0"/>
                          <a:cs typeface="Arial" panose="020B0604020202020204" pitchFamily="34" charset="0"/>
                        </a:rPr>
                        <a:t>Yale</a:t>
                      </a:r>
                    </a:p>
                  </a:txBody>
                  <a:tcPr/>
                </a:tc>
                <a:tc>
                  <a:txBody>
                    <a:bodyPr/>
                    <a:lstStyle/>
                    <a:p>
                      <a:pPr algn="ctr"/>
                      <a:r>
                        <a:rPr lang="en-US" dirty="0">
                          <a:latin typeface="Arial" panose="020B0604020202020204" pitchFamily="34" charset="0"/>
                          <a:cs typeface="Arial" panose="020B0604020202020204" pitchFamily="34" charset="0"/>
                        </a:rPr>
                        <a:t>4.0 unweighted</a:t>
                      </a:r>
                    </a:p>
                  </a:txBody>
                  <a:tcPr/>
                </a:tc>
                <a:tc>
                  <a:txBody>
                    <a:bodyPr/>
                    <a:lstStyle/>
                    <a:p>
                      <a:pPr algn="ctr"/>
                      <a:r>
                        <a:rPr lang="en-US" dirty="0">
                          <a:latin typeface="Arial" panose="020B0604020202020204" pitchFamily="34" charset="0"/>
                          <a:cs typeface="Arial" panose="020B0604020202020204" pitchFamily="34" charset="0"/>
                        </a:rPr>
                        <a:t>1500</a:t>
                      </a:r>
                    </a:p>
                  </a:txBody>
                  <a:tcPr/>
                </a:tc>
                <a:tc>
                  <a:txBody>
                    <a:bodyPr/>
                    <a:lstStyle/>
                    <a:p>
                      <a:pPr algn="ctr"/>
                      <a:r>
                        <a:rPr lang="en-US" dirty="0">
                          <a:latin typeface="Arial" panose="020B0604020202020204" pitchFamily="34" charset="0"/>
                          <a:cs typeface="Arial" panose="020B0604020202020204" pitchFamily="34" charset="0"/>
                        </a:rPr>
                        <a:t>33</a:t>
                      </a:r>
                    </a:p>
                  </a:txBody>
                  <a:tcPr/>
                </a:tc>
                <a:extLst>
                  <a:ext uri="{0D108BD9-81ED-4DB2-BD59-A6C34878D82A}">
                    <a16:rowId xmlns:a16="http://schemas.microsoft.com/office/drawing/2014/main" val="167454542"/>
                  </a:ext>
                </a:extLst>
              </a:tr>
            </a:tbl>
          </a:graphicData>
        </a:graphic>
      </p:graphicFrame>
    </p:spTree>
    <p:extLst>
      <p:ext uri="{BB962C8B-B14F-4D97-AF65-F5344CB8AC3E}">
        <p14:creationId xmlns:p14="http://schemas.microsoft.com/office/powerpoint/2010/main" val="4090353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should Juniors do to get ready for college?</a:t>
            </a:r>
            <a:endParaRPr lang="en-US" dirty="0"/>
          </a:p>
        </p:txBody>
      </p:sp>
      <p:sp>
        <p:nvSpPr>
          <p:cNvPr id="3" name="Text Placeholder 2"/>
          <p:cNvSpPr>
            <a:spLocks noGrp="1"/>
          </p:cNvSpPr>
          <p:nvPr>
            <p:ph type="body" idx="1"/>
          </p:nvPr>
        </p:nvSpPr>
        <p:spPr/>
        <p:txBody>
          <a:bodyPr/>
          <a:lstStyle/>
          <a:p>
            <a:r>
              <a:rPr lang="en-US" dirty="0"/>
              <a:t>College planning in 5 simple steps</a:t>
            </a:r>
          </a:p>
        </p:txBody>
      </p:sp>
    </p:spTree>
    <p:extLst>
      <p:ext uri="{BB962C8B-B14F-4D97-AF65-F5344CB8AC3E}">
        <p14:creationId xmlns:p14="http://schemas.microsoft.com/office/powerpoint/2010/main" val="169306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a:t>
            </a:r>
            <a:br>
              <a:rPr lang="en-US" dirty="0"/>
            </a:br>
            <a:r>
              <a:rPr lang="en-US" dirty="0"/>
              <a:t>Grades </a:t>
            </a:r>
            <a:br>
              <a:rPr lang="en-US" dirty="0"/>
            </a:br>
            <a:r>
              <a:rPr lang="en-US" dirty="0"/>
              <a:t>&amp;</a:t>
            </a:r>
            <a:br>
              <a:rPr lang="en-US" dirty="0"/>
            </a:br>
            <a:r>
              <a:rPr lang="en-US" dirty="0"/>
              <a:t>senior schedule </a:t>
            </a:r>
          </a:p>
        </p:txBody>
      </p:sp>
      <p:sp>
        <p:nvSpPr>
          <p:cNvPr id="3" name="Content Placeholder 2"/>
          <p:cNvSpPr>
            <a:spLocks noGrp="1"/>
          </p:cNvSpPr>
          <p:nvPr>
            <p:ph idx="1"/>
          </p:nvPr>
        </p:nvSpPr>
        <p:spPr>
          <a:xfrm>
            <a:off x="3869268" y="1226058"/>
            <a:ext cx="7655982" cy="5120640"/>
          </a:xfrm>
        </p:spPr>
        <p:txBody>
          <a:bodyPr>
            <a:normAutofit/>
          </a:bodyPr>
          <a:lstStyle/>
          <a:p>
            <a:pPr marL="0" indent="0">
              <a:buNone/>
            </a:pPr>
            <a:r>
              <a:rPr lang="en-US" sz="2400" b="1" dirty="0"/>
              <a:t>#1 Most important thing a junior can do for college is maintain good grades. Finish strong Wolfpack!</a:t>
            </a:r>
          </a:p>
          <a:p>
            <a:pPr marL="0" indent="0">
              <a:buNone/>
            </a:pPr>
            <a:endParaRPr lang="en-US" sz="2400" b="1" dirty="0"/>
          </a:p>
          <a:p>
            <a:pPr marL="0" indent="0">
              <a:buNone/>
            </a:pPr>
            <a:r>
              <a:rPr lang="en-US" sz="2400" b="1" dirty="0"/>
              <a:t>#2 Select an academically, rigorous senior schedule</a:t>
            </a:r>
          </a:p>
          <a:p>
            <a:pPr marL="502920" lvl="1" indent="0">
              <a:buNone/>
            </a:pPr>
            <a:endParaRPr lang="en-US" sz="2400" b="1" dirty="0"/>
          </a:p>
          <a:p>
            <a:pPr marL="0" indent="0">
              <a:buNone/>
            </a:pPr>
            <a:endParaRPr lang="en-US" sz="1800" dirty="0"/>
          </a:p>
        </p:txBody>
      </p:sp>
    </p:spTree>
    <p:extLst>
      <p:ext uri="{BB962C8B-B14F-4D97-AF65-F5344CB8AC3E}">
        <p14:creationId xmlns:p14="http://schemas.microsoft.com/office/powerpoint/2010/main" val="3459158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1123837"/>
            <a:ext cx="3214181" cy="4601183"/>
          </a:xfrm>
        </p:spPr>
        <p:txBody>
          <a:bodyPr/>
          <a:lstStyle/>
          <a:p>
            <a:r>
              <a:rPr lang="en-US" dirty="0"/>
              <a:t>Step 2: </a:t>
            </a:r>
            <a:br>
              <a:rPr lang="en-US" dirty="0"/>
            </a:br>
            <a:r>
              <a:rPr lang="en-US" dirty="0"/>
              <a:t>Prep &amp; </a:t>
            </a:r>
            <a:br>
              <a:rPr lang="en-US" dirty="0"/>
            </a:br>
            <a:r>
              <a:rPr lang="en-US" dirty="0"/>
              <a:t>take </a:t>
            </a:r>
            <a:br>
              <a:rPr lang="en-US" dirty="0"/>
            </a:br>
            <a:r>
              <a:rPr lang="en-US" dirty="0"/>
              <a:t>multiple</a:t>
            </a:r>
            <a:br>
              <a:rPr lang="en-US" dirty="0"/>
            </a:br>
            <a:r>
              <a:rPr lang="en-US" dirty="0"/>
              <a:t>SAT or ACT </a:t>
            </a:r>
            <a:br>
              <a:rPr lang="en-US" dirty="0"/>
            </a:br>
            <a:r>
              <a:rPr lang="en-US" dirty="0"/>
              <a:t>exams</a:t>
            </a:r>
            <a:br>
              <a:rPr lang="en-US" dirty="0"/>
            </a:br>
            <a:r>
              <a:rPr lang="en-US" dirty="0"/>
              <a:t>in Spring &amp; Summer</a:t>
            </a:r>
          </a:p>
        </p:txBody>
      </p:sp>
      <p:sp>
        <p:nvSpPr>
          <p:cNvPr id="3" name="Content Placeholder 2"/>
          <p:cNvSpPr>
            <a:spLocks noGrp="1"/>
          </p:cNvSpPr>
          <p:nvPr>
            <p:ph idx="1"/>
          </p:nvPr>
        </p:nvSpPr>
        <p:spPr>
          <a:xfrm>
            <a:off x="3869268" y="1226058"/>
            <a:ext cx="7655982" cy="5120640"/>
          </a:xfrm>
        </p:spPr>
        <p:txBody>
          <a:bodyPr>
            <a:normAutofit/>
          </a:bodyPr>
          <a:lstStyle/>
          <a:p>
            <a:pPr marL="0" indent="0">
              <a:buNone/>
            </a:pPr>
            <a:r>
              <a:rPr lang="en-US" sz="2200" b="1" dirty="0"/>
              <a:t>Start now &amp; finish testing before senior year if possible</a:t>
            </a:r>
          </a:p>
          <a:p>
            <a:r>
              <a:rPr lang="en-US" sz="2200" dirty="0"/>
              <a:t>All Florida and Georgia public universities require either  SAT or ACT scores to be submitted with application</a:t>
            </a:r>
          </a:p>
          <a:p>
            <a:r>
              <a:rPr lang="en-US" sz="2200" dirty="0"/>
              <a:t>Take both SAT and ACT exams to determine preference</a:t>
            </a:r>
          </a:p>
          <a:p>
            <a:r>
              <a:rPr lang="en-US" sz="2200" dirty="0" err="1"/>
              <a:t>Superscore</a:t>
            </a:r>
            <a:r>
              <a:rPr lang="en-US" sz="2200" dirty="0"/>
              <a:t> your exams! 3 times is the magic number</a:t>
            </a:r>
          </a:p>
          <a:p>
            <a:r>
              <a:rPr lang="en-US" sz="2200" dirty="0"/>
              <a:t>Khan Academy (SAT) and Kaplan (ACT) = free test prep</a:t>
            </a:r>
          </a:p>
          <a:p>
            <a:r>
              <a:rPr lang="en-US" sz="2200" dirty="0"/>
              <a:t>Exam registration fee waivers available</a:t>
            </a:r>
          </a:p>
          <a:p>
            <a:r>
              <a:rPr lang="en-US" sz="2200" dirty="0"/>
              <a:t>Tentative timeline:</a:t>
            </a:r>
          </a:p>
          <a:p>
            <a:pPr lvl="1"/>
            <a:r>
              <a:rPr lang="en-US" sz="2000" dirty="0"/>
              <a:t>February (ACT) or March (SAT)</a:t>
            </a:r>
          </a:p>
          <a:p>
            <a:pPr lvl="1"/>
            <a:r>
              <a:rPr lang="en-US" sz="2000" dirty="0"/>
              <a:t>April ACT or SAT (in-school day at Wolfson – FREE!) </a:t>
            </a:r>
          </a:p>
          <a:p>
            <a:pPr lvl="1"/>
            <a:r>
              <a:rPr lang="en-US" sz="2000" dirty="0"/>
              <a:t>June ACT or SAT</a:t>
            </a:r>
          </a:p>
          <a:p>
            <a:pPr lvl="1"/>
            <a:r>
              <a:rPr lang="en-US" sz="2000" dirty="0"/>
              <a:t>August (SAT ) or September (ACT) if necessary</a:t>
            </a:r>
          </a:p>
          <a:p>
            <a:pPr marL="502920" lvl="1" indent="0">
              <a:buNone/>
            </a:pPr>
            <a:endParaRPr lang="en-US" sz="2000" b="1" dirty="0"/>
          </a:p>
          <a:p>
            <a:pPr marL="0" indent="0">
              <a:buNone/>
            </a:pPr>
            <a:endParaRPr lang="en-US" sz="1800" dirty="0"/>
          </a:p>
        </p:txBody>
      </p:sp>
    </p:spTree>
    <p:extLst>
      <p:ext uri="{BB962C8B-B14F-4D97-AF65-F5344CB8AC3E}">
        <p14:creationId xmlns:p14="http://schemas.microsoft.com/office/powerpoint/2010/main" val="3042412071"/>
      </p:ext>
    </p:extLst>
  </p:cSld>
  <p:clrMapOvr>
    <a:masterClrMapping/>
  </p:clrMapOvr>
</p:sld>
</file>

<file path=ppt/theme/theme1.xml><?xml version="1.0" encoding="utf-8"?>
<a:theme xmlns:a="http://schemas.openxmlformats.org/drawingml/2006/main" name="Fra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docProps/app.xml><?xml version="1.0" encoding="utf-8"?>
<Properties xmlns="http://schemas.openxmlformats.org/officeDocument/2006/extended-properties" xmlns:vt="http://schemas.openxmlformats.org/officeDocument/2006/docPropsVTypes">
  <Template>Frame</Template>
  <TotalTime>1530</TotalTime>
  <Words>1069</Words>
  <Application>Microsoft Office PowerPoint</Application>
  <PresentationFormat>Widescreen</PresentationFormat>
  <Paragraphs>185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Corbel</vt:lpstr>
      <vt:lpstr>Garamond</vt:lpstr>
      <vt:lpstr>Wingdings 2</vt:lpstr>
      <vt:lpstr>Frame</vt:lpstr>
      <vt:lpstr>Wolfpack  College Bound</vt:lpstr>
      <vt:lpstr>What do colleges look for  in a student?</vt:lpstr>
      <vt:lpstr>Creating  a  college application   list </vt:lpstr>
      <vt:lpstr>When &amp; how to  apply</vt:lpstr>
      <vt:lpstr>Admission Deadlines  </vt:lpstr>
      <vt:lpstr>2021 Freshman admitted profile  fall term (middle 50%) samples </vt:lpstr>
      <vt:lpstr>What should Juniors do to get ready for college?</vt:lpstr>
      <vt:lpstr>Step 1:  Grades  &amp; senior schedule </vt:lpstr>
      <vt:lpstr>Step 2:  Prep &amp;  take  multiple SAT or ACT  exams in Spring &amp; Summer</vt:lpstr>
      <vt:lpstr>Step 3:  Draft  resume &amp;  brainstorm essay  (Feb – April)</vt:lpstr>
      <vt:lpstr>Step 4: Create Common app account &amp; potential application  list  (April - Ongoing) </vt:lpstr>
      <vt:lpstr>Step 5: Earn service hours  (Anytime!) </vt:lpstr>
      <vt:lpstr>Questions?</vt:lpstr>
    </vt:vector>
  </TitlesOfParts>
  <Company>Duval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Successful  Student  Seminar:</dc:title>
  <dc:creator>Fessenden, Jessica M.</dc:creator>
  <cp:lastModifiedBy>Davis, Jane B.</cp:lastModifiedBy>
  <cp:revision>14</cp:revision>
  <cp:lastPrinted>2023-01-10T17:08:16Z</cp:lastPrinted>
  <dcterms:created xsi:type="dcterms:W3CDTF">2019-07-27T03:14:29Z</dcterms:created>
  <dcterms:modified xsi:type="dcterms:W3CDTF">2023-01-25T03:23:53Z</dcterms:modified>
</cp:coreProperties>
</file>